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14"/>
  </p:notesMasterIdLst>
  <p:sldIdLst>
    <p:sldId id="275" r:id="rId2"/>
    <p:sldId id="312" r:id="rId3"/>
    <p:sldId id="324" r:id="rId4"/>
    <p:sldId id="299" r:id="rId5"/>
    <p:sldId id="270" r:id="rId6"/>
    <p:sldId id="301" r:id="rId7"/>
    <p:sldId id="300" r:id="rId8"/>
    <p:sldId id="271" r:id="rId9"/>
    <p:sldId id="280" r:id="rId10"/>
    <p:sldId id="284" r:id="rId11"/>
    <p:sldId id="293" r:id="rId12"/>
    <p:sldId id="32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76" autoAdjust="0"/>
    <p:restoredTop sz="87500" autoAdjust="0"/>
  </p:normalViewPr>
  <p:slideViewPr>
    <p:cSldViewPr snapToGrid="0" snapToObjects="1">
      <p:cViewPr varScale="1">
        <p:scale>
          <a:sx n="78" d="100"/>
          <a:sy n="78" d="100"/>
        </p:scale>
        <p:origin x="1256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C71F0E-CB7F-C540-8A8A-6D646DA9205F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B526B0-5759-5349-BEBC-4E672D8894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6165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08" name="Shape 1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543981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40216177cb_3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40216177cb_3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0000"/>
              </a:lnSpc>
              <a:spcBef>
                <a:spcPts val="150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333333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Institutional comment : It has a bottom-up effort. There is no institution and there is a lot of inequality coming out because there is no transport authority. </a:t>
            </a:r>
            <a:endParaRPr sz="800">
              <a:solidFill>
                <a:srgbClr val="333333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7160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g3eb05b0515_1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" name="Google Shape;204;g3eb05b0515_1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Limitations of the process- we did not ride routes, only asked drivers at main nodes in the first update. We needed a more rigorous way of verifying the data and keeping it updated. 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333333"/>
                </a:solidFill>
                <a:highlight>
                  <a:srgbClr val="FFFFFF"/>
                </a:highlight>
              </a:rPr>
              <a:t>I think you can note while showing slide 26 that the first update only involved going to main nodes and asking drivers for verification and making changes using a version of an editing tool we developed. This was not rigorous enough in terms of ground truthing and we developed a new way to more systematically and rigorously update the data! 3.0 (note we we listed as 2.0 in the program).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7080576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g3ef8e705f4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9" name="Google Shape;229;g3ef8e705f4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89755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B526B0-5759-5349-BEBC-4E672D8894D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0539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BF632-6BED-5447-AC86-E1E10F6C35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36289D-6C49-C544-A8D0-84253412990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2266BC-BB58-264B-8D45-B5AFC1EDD6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98C1-A44E-3547-95E5-BC06F13A2415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CAF153-6D1A-954D-99DE-7F310ECCAD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FB0A93-B6B4-8D4E-B990-F8CE44AC20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EAC-EB91-AD4F-AAD1-F41C0174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90713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F956E7-01A5-6149-AA61-3C7C07905E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B7F512-FBB0-B945-B06D-F6405D9F17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8ED947-CFBB-D64E-8D75-C44CAD125B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98C1-A44E-3547-95E5-BC06F13A2415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E98CEC-59CF-F14B-9AEB-83B21CAA20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BB9F58-1D80-3447-A981-5A8E0B332C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EAC-EB91-AD4F-AAD1-F41C0174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85809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3AF149D-EA0D-2D4B-A269-E91F0D2FD1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683054A-7474-1C40-AD2D-E99827C8E6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F46061-A69C-1747-9646-541D210254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98C1-A44E-3547-95E5-BC06F13A2415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AB71D-2DD8-0C45-A6BB-3FB1F27F98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5B6A1F-8634-E84D-AD59-F7A3CBEB5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EAC-EB91-AD4F-AAD1-F41C0174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4914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7083-4EFE-7446-9489-323F863352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1FC8B9-0DDE-8F4A-87DB-1FD27808E5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7C8509-A7A0-E841-B090-A35F67D6F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98C1-A44E-3547-95E5-BC06F13A2415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7E66FD-7C46-1340-A397-792EF99650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DACC66-B1E7-B44D-9B41-E1DAAE9685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EAC-EB91-AD4F-AAD1-F41C0174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19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58AE7-B1F3-1542-8EE3-25E9A74A6F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9EA418-6E78-EA47-A92D-95818D2E12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C45461-AD50-B747-ACEE-BC7015EA47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98C1-A44E-3547-95E5-BC06F13A2415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E3CFA6-6AAD-DC4F-9A8E-E241B49F2B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E3E480-8435-7843-B2F2-1CF60F0A4C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EAC-EB91-AD4F-AAD1-F41C0174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1456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C45D1-E4A3-894D-A7B8-130297E3C7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5791F8-4464-EA4F-B0C4-075F01D256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99EAE9-2F5A-F943-8309-438135FC6D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AF3ACC-F731-CB4A-BD84-FE50885848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98C1-A44E-3547-95E5-BC06F13A2415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EA082E-12D5-0645-B884-00320AE62B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528193B-962F-B04C-AD1D-C0F64D8F21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EAC-EB91-AD4F-AAD1-F41C0174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805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24FC8-5E5F-6E47-9A63-67ABC81BDD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237071-D44D-074F-9E54-332F370158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DCA721-4C14-F346-BDF8-527F447E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C4F9E34-0BD7-1B4C-A516-94484133984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DC8C3B-F59F-0746-A785-B9F0C3C8BA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E344C3-4785-C44D-ADC8-B265BE82A7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98C1-A44E-3547-95E5-BC06F13A2415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E776A7D-1C15-DF4A-96B9-33D387CB7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016D432-2C50-6049-961A-F3DC3D1170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EAC-EB91-AD4F-AAD1-F41C0174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97343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A1292-5E1A-D649-9CF1-BA06719E02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7964033-9229-1B42-A5B1-E30BF3B7C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98C1-A44E-3547-95E5-BC06F13A2415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03BE2C-1CB5-E942-B549-2987815775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979463-87D7-154C-BCDF-6C312A5E5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EAC-EB91-AD4F-AAD1-F41C0174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477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9633E1B-DC2C-C349-81D4-273FC0608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98C1-A44E-3547-95E5-BC06F13A2415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C2E8D6B-4536-4344-8461-3E39FDC15F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ACA865-B086-EA4D-A61E-5AA7AF9F3D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EAC-EB91-AD4F-AAD1-F41C0174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7428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ACCEF0-3B3F-434F-8D60-4ABEA38182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0D409B-DBE4-7649-9F83-3F1B19006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ABD97B2-DB0D-EE4E-8BCA-843BA89D0E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01721C-1647-9847-9FB7-FE7E8A6BD4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98C1-A44E-3547-95E5-BC06F13A2415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E59FEF0-FA1A-3E48-9C16-F18AC813E6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F8D98-3679-EC46-89F5-10F8FE36DB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EAC-EB91-AD4F-AAD1-F41C0174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0558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F86ED-14E9-CC49-940B-3F7745219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35FB494-A13F-C14F-815E-4F00F0450BD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29B58-85E4-534F-89FE-CED43407FE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D1C257-DBFB-654C-B313-594591B1E9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1F98C1-A44E-3547-95E5-BC06F13A2415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FBDAAD2-916C-794A-B705-364C9C0AB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6DD51CD-DB30-8D47-99DB-5747961CBC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4CEAC-EB91-AD4F-AAD1-F41C0174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9512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E68579D-5F56-0A46-A0C1-AE97DD3C08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904F1BE-6F88-0443-89A4-E8DD3EBDD7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5C3160-EE23-AA4C-9348-60D5D33FEB9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1F98C1-A44E-3547-95E5-BC06F13A2415}" type="datetimeFigureOut">
              <a:rPr lang="en-US" smtClean="0"/>
              <a:t>11/14/18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6F6079-6B51-5E4B-A8AF-B6F1C842EE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CF82A6E-3CAE-614D-94F9-B4A636D534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4CEAC-EB91-AD4F-AAD1-F41C017488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7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21788" r="-2202" b="19729"/>
          <a:stretch/>
        </p:blipFill>
        <p:spPr bwMode="auto">
          <a:xfrm>
            <a:off x="0" y="1126672"/>
            <a:ext cx="8995608" cy="419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8896C1-B7AC-6349-8001-F6247D5DC7B5}"/>
              </a:ext>
            </a:extLst>
          </p:cNvPr>
          <p:cNvSpPr txBox="1"/>
          <p:nvPr/>
        </p:nvSpPr>
        <p:spPr>
          <a:xfrm>
            <a:off x="2180374" y="5519057"/>
            <a:ext cx="463485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www. </a:t>
            </a:r>
            <a:r>
              <a:rPr lang="en-US" sz="3200" b="1" dirty="0" err="1"/>
              <a:t>DigitalMatatus.com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0108666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1" name="Google Shape;231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74025" y="1009650"/>
            <a:ext cx="2721770" cy="4838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4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48195" y="1009650"/>
            <a:ext cx="2721770" cy="4838702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985A48D-4097-1E49-8AC4-B460294FAF49}"/>
              </a:ext>
            </a:extLst>
          </p:cNvPr>
          <p:cNvSpPr txBox="1"/>
          <p:nvPr/>
        </p:nvSpPr>
        <p:spPr>
          <a:xfrm>
            <a:off x="233346" y="0"/>
            <a:ext cx="8728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Data Improvements: Service Data</a:t>
            </a:r>
          </a:p>
        </p:txBody>
      </p:sp>
    </p:spTree>
    <p:extLst>
      <p:ext uri="{BB962C8B-B14F-4D97-AF65-F5344CB8AC3E}">
        <p14:creationId xmlns:p14="http://schemas.microsoft.com/office/powerpoint/2010/main" val="30390164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B6DFA9F-2CB2-9549-83AE-F2BD3CF9C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83079"/>
            <a:ext cx="9144000" cy="5486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F5C7AB5-8FA3-4C48-9928-CDA733556E5F}"/>
              </a:ext>
            </a:extLst>
          </p:cNvPr>
          <p:cNvSpPr txBox="1"/>
          <p:nvPr/>
        </p:nvSpPr>
        <p:spPr>
          <a:xfrm>
            <a:off x="633045" y="28753"/>
            <a:ext cx="787790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+mj-lt"/>
              </a:rPr>
              <a:t>Africa can leapfrog but needs to build data &amp; innovation eco-systems and use them to improve public transport</a:t>
            </a:r>
          </a:p>
        </p:txBody>
      </p:sp>
    </p:spTree>
    <p:extLst>
      <p:ext uri="{BB962C8B-B14F-4D97-AF65-F5344CB8AC3E}">
        <p14:creationId xmlns:p14="http://schemas.microsoft.com/office/powerpoint/2010/main" val="2813191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85" t="21788" r="-2202" b="19729"/>
          <a:stretch/>
        </p:blipFill>
        <p:spPr bwMode="auto">
          <a:xfrm>
            <a:off x="0" y="474489"/>
            <a:ext cx="8995608" cy="4195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88896C1-B7AC-6349-8001-F6247D5DC7B5}"/>
              </a:ext>
            </a:extLst>
          </p:cNvPr>
          <p:cNvSpPr txBox="1"/>
          <p:nvPr/>
        </p:nvSpPr>
        <p:spPr>
          <a:xfrm>
            <a:off x="987804" y="4669971"/>
            <a:ext cx="7019999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www. </a:t>
            </a:r>
            <a:r>
              <a:rPr lang="en-US" sz="3200" b="1" dirty="0" err="1"/>
              <a:t>DigitalMatatus.com</a:t>
            </a:r>
            <a:endParaRPr lang="en-US" sz="3200" b="1" dirty="0"/>
          </a:p>
          <a:p>
            <a:endParaRPr lang="en-US" sz="3200" b="1" dirty="0"/>
          </a:p>
          <a:p>
            <a:r>
              <a:rPr lang="en-US" sz="3200" b="1" dirty="0"/>
              <a:t>Proud partner in </a:t>
            </a:r>
            <a:r>
              <a:rPr lang="en-US" sz="3200" b="1" dirty="0" err="1"/>
              <a:t>DigitalCairo</a:t>
            </a:r>
            <a:endParaRPr lang="en-US" sz="3200" b="1" dirty="0"/>
          </a:p>
          <a:p>
            <a:r>
              <a:rPr lang="en-US" sz="3200" b="1" dirty="0"/>
              <a:t>Proud partner in DigitalTransport4Africa</a:t>
            </a:r>
          </a:p>
        </p:txBody>
      </p:sp>
    </p:spTree>
    <p:extLst>
      <p:ext uri="{BB962C8B-B14F-4D97-AF65-F5344CB8AC3E}">
        <p14:creationId xmlns:p14="http://schemas.microsoft.com/office/powerpoint/2010/main" val="3536446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61924"/>
            <a:ext cx="7886700" cy="1325563"/>
          </a:xfrm>
        </p:spPr>
        <p:txBody>
          <a:bodyPr>
            <a:normAutofit/>
          </a:bodyPr>
          <a:lstStyle/>
          <a:p>
            <a:r>
              <a:rPr lang="en-US" sz="3600" b="1" dirty="0"/>
              <a:t>How to transform urban transport to avoid high carbon, low livability lock in?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/>
        </p:nvPicPr>
        <p:blipFill>
          <a:blip r:embed="rId2"/>
          <a:srcRect t="3857" b="3857"/>
          <a:stretch>
            <a:fillRect/>
          </a:stretch>
        </p:blipFill>
        <p:spPr>
          <a:xfrm>
            <a:off x="457200" y="1487487"/>
            <a:ext cx="8229600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5803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82522D-E999-7444-A2F1-FCCF019C3D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4143" y="181400"/>
            <a:ext cx="8314199" cy="893278"/>
          </a:xfrm>
        </p:spPr>
        <p:txBody>
          <a:bodyPr>
            <a:noAutofit/>
          </a:bodyPr>
          <a:lstStyle/>
          <a:p>
            <a:r>
              <a:rPr lang="en-US" sz="3200" b="1" dirty="0"/>
              <a:t>We are moving towards mobility as a service with </a:t>
            </a:r>
            <a:r>
              <a:rPr lang="en-US" sz="3200" b="1" i="1" dirty="0"/>
              <a:t>data as the critical underlying infrastructure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BBB97E-BCB5-CF4D-9CE7-08A5A1C5BE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96710"/>
            <a:ext cx="8174016" cy="3731616"/>
          </a:xfrm>
          <a:prstGeom prst="rect">
            <a:avLst/>
          </a:prstGeom>
        </p:spPr>
      </p:pic>
      <p:pic>
        <p:nvPicPr>
          <p:cNvPr id="1026" name="Picture 2" descr="https://i2.wp.com/www.techweez.com/wp-content/uploads/2017/02/screenshot2.jpg?resize=640%2C360">
            <a:extLst>
              <a:ext uri="{FF2B5EF4-FFF2-40B4-BE49-F238E27FC236}">
                <a16:creationId xmlns:a16="http://schemas.microsoft.com/office/drawing/2014/main" id="{3C9E994C-5694-A34A-A395-65FB1DF04F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47" y="1315309"/>
            <a:ext cx="4600101" cy="22816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2AA36CF-1DD0-3940-AD69-BDA03FD0100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75069" y="1315309"/>
            <a:ext cx="2854568" cy="50773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55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Shape 8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2900" y="2339536"/>
            <a:ext cx="3005070" cy="2819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Shape 9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29428" y="2326626"/>
            <a:ext cx="2417433" cy="2798805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Shape 91"/>
          <p:cNvSpPr txBox="1"/>
          <p:nvPr/>
        </p:nvSpPr>
        <p:spPr>
          <a:xfrm>
            <a:off x="333825" y="1426413"/>
            <a:ext cx="2507511" cy="85528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DIY, </a:t>
            </a:r>
            <a:r>
              <a:rPr lang="en-US" sz="20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COLLABORATIVE</a:t>
            </a:r>
            <a:r>
              <a:rPr lang="en" sz="20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DATA COLLECTION </a:t>
            </a:r>
          </a:p>
        </p:txBody>
      </p:sp>
      <p:sp>
        <p:nvSpPr>
          <p:cNvPr id="92" name="Shape 92"/>
          <p:cNvSpPr txBox="1"/>
          <p:nvPr/>
        </p:nvSpPr>
        <p:spPr>
          <a:xfrm>
            <a:off x="2994546" y="1492789"/>
            <a:ext cx="2781859" cy="51598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DEVELOP </a:t>
            </a:r>
            <a:r>
              <a:rPr lang="en" sz="2000" b="1" i="0" u="none" strike="noStrike" cap="none" baseline="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OPEN</a:t>
            </a:r>
            <a:r>
              <a:rPr lang="en" sz="2000" b="1" i="0" u="none" strike="noStrike" cap="none" baseline="0" dirty="0">
                <a:solidFill>
                  <a:schemeClr val="lt1"/>
                </a:solidFill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" sz="20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DAT</a:t>
            </a:r>
            <a:r>
              <a:rPr lang="en-US" sz="20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A</a:t>
            </a:r>
            <a:r>
              <a:rPr lang="en" sz="2000" b="1" dirty="0">
                <a:solidFill>
                  <a:schemeClr val="lt1"/>
                </a:solidFill>
                <a:latin typeface="+mj-lt"/>
              </a:rPr>
              <a:t>=</a:t>
            </a:r>
          </a:p>
        </p:txBody>
      </p:sp>
      <p:sp>
        <p:nvSpPr>
          <p:cNvPr id="93" name="Shape 93"/>
          <p:cNvSpPr txBox="1"/>
          <p:nvPr/>
        </p:nvSpPr>
        <p:spPr>
          <a:xfrm>
            <a:off x="6701700" y="1428010"/>
            <a:ext cx="1905899" cy="36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b="1" i="0" u="none" strike="noStrike" cap="none" baseline="0" dirty="0">
                <a:solidFill>
                  <a:srgbClr val="FF0000"/>
                </a:solidFill>
                <a:latin typeface="+mj-lt"/>
                <a:ea typeface="Arial"/>
                <a:cs typeface="Arial"/>
                <a:sym typeface="Arial"/>
              </a:rPr>
              <a:t>CHANGE</a:t>
            </a:r>
          </a:p>
        </p:txBody>
      </p:sp>
      <p:sp>
        <p:nvSpPr>
          <p:cNvPr id="94" name="Shape 94"/>
          <p:cNvSpPr/>
          <p:nvPr/>
        </p:nvSpPr>
        <p:spPr>
          <a:xfrm>
            <a:off x="6573321" y="2050029"/>
            <a:ext cx="2362200" cy="2798799"/>
          </a:xfrm>
          <a:prstGeom prst="roundRect">
            <a:avLst>
              <a:gd name="adj" fmla="val 16667"/>
            </a:avLst>
          </a:prstGeom>
          <a:noFill/>
          <a:ln w="9525" cap="flat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buNone/>
            </a:pPr>
            <a:endParaRPr sz="1800" b="0" i="0" u="none" strike="noStrike" cap="none" baseline="0"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Shape 95"/>
          <p:cNvSpPr txBox="1"/>
          <p:nvPr/>
        </p:nvSpPr>
        <p:spPr>
          <a:xfrm>
            <a:off x="6489509" y="2228044"/>
            <a:ext cx="1905899" cy="11239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USER</a:t>
            </a:r>
            <a:r>
              <a:rPr lang="en" sz="2000" b="1" dirty="0">
                <a:latin typeface="+mj-lt"/>
              </a:rPr>
              <a:t>/PLANNING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APP</a:t>
            </a:r>
            <a:r>
              <a:rPr lang="en" sz="2000" b="1" dirty="0">
                <a:latin typeface="+mj-lt"/>
              </a:rPr>
              <a:t>S</a:t>
            </a:r>
            <a:r>
              <a:rPr lang="en" sz="20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" sz="2000" b="1" dirty="0">
                <a:latin typeface="+mj-lt"/>
              </a:rPr>
              <a:t>AND INFO</a:t>
            </a:r>
          </a:p>
        </p:txBody>
      </p:sp>
      <p:sp>
        <p:nvSpPr>
          <p:cNvPr id="96" name="Shape 96"/>
          <p:cNvSpPr txBox="1"/>
          <p:nvPr/>
        </p:nvSpPr>
        <p:spPr>
          <a:xfrm>
            <a:off x="6801476" y="3058783"/>
            <a:ext cx="1905899" cy="740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-US" sz="2000" b="1" dirty="0">
                <a:latin typeface="+mj-lt"/>
                <a:sym typeface="Arial"/>
              </a:rPr>
              <a:t>TR</a:t>
            </a:r>
            <a:r>
              <a:rPr lang="en" sz="20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ANSPORT 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MODELS </a:t>
            </a:r>
          </a:p>
          <a:p>
            <a:pPr marL="0" marR="0" lvl="0" indent="0" algn="l" rtl="0">
              <a:spcBef>
                <a:spcPts val="0"/>
              </a:spcBef>
              <a:buNone/>
            </a:pPr>
            <a:endParaRPr sz="2000" b="1" dirty="0">
              <a:latin typeface="+mj-lt"/>
            </a:endParaRP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 dirty="0">
                <a:latin typeface="+mj-lt"/>
              </a:rPr>
              <a:t>PUBLIC TRANSIT VISIBLE</a:t>
            </a:r>
          </a:p>
        </p:txBody>
      </p:sp>
      <p:sp>
        <p:nvSpPr>
          <p:cNvPr id="97" name="Shape 97"/>
          <p:cNvSpPr txBox="1"/>
          <p:nvPr/>
        </p:nvSpPr>
        <p:spPr>
          <a:xfrm>
            <a:off x="7107650" y="2135673"/>
            <a:ext cx="1622100" cy="3691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None/>
            </a:pPr>
            <a:endParaRPr/>
          </a:p>
        </p:txBody>
      </p:sp>
      <p:sp>
        <p:nvSpPr>
          <p:cNvPr id="98" name="Shape 98"/>
          <p:cNvSpPr txBox="1"/>
          <p:nvPr/>
        </p:nvSpPr>
        <p:spPr>
          <a:xfrm>
            <a:off x="87095" y="5107455"/>
            <a:ext cx="3030612" cy="157597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IN </a:t>
            </a:r>
            <a:r>
              <a:rPr lang="en-US" sz="20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(</a:t>
            </a:r>
            <a:r>
              <a:rPr lang="en" sz="20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GTFS</a:t>
            </a:r>
            <a:r>
              <a:rPr lang="en-US" sz="20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)</a:t>
            </a:r>
            <a:r>
              <a:rPr lang="en" sz="20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STANDARD FORMAT</a:t>
            </a:r>
          </a:p>
        </p:txBody>
      </p:sp>
      <p:sp>
        <p:nvSpPr>
          <p:cNvPr id="99" name="Shape 99"/>
          <p:cNvSpPr txBox="1"/>
          <p:nvPr/>
        </p:nvSpPr>
        <p:spPr>
          <a:xfrm>
            <a:off x="3350495" y="5158935"/>
            <a:ext cx="2611880" cy="119066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0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ONLINE AND PAPER</a:t>
            </a:r>
            <a:r>
              <a:rPr lang="en-US" sz="20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 INFORMATION</a:t>
            </a:r>
            <a:r>
              <a:rPr lang="en-US" sz="2000" b="1" i="0" u="none" strike="noStrike" cap="none" dirty="0">
                <a:latin typeface="+mj-lt"/>
                <a:ea typeface="Arial"/>
                <a:cs typeface="Arial"/>
                <a:sym typeface="Arial"/>
              </a:rPr>
              <a:t> </a:t>
            </a:r>
            <a:r>
              <a:rPr lang="en-US" sz="2000" b="1" i="0" u="none" strike="noStrike" cap="none" baseline="0" dirty="0">
                <a:latin typeface="+mj-lt"/>
                <a:ea typeface="Arial"/>
                <a:cs typeface="Arial"/>
                <a:sym typeface="Arial"/>
              </a:rPr>
              <a:t>FOR</a:t>
            </a:r>
            <a:r>
              <a:rPr lang="en-US" sz="2000" b="1" i="0" u="none" strike="noStrike" cap="none" dirty="0">
                <a:latin typeface="+mj-lt"/>
                <a:ea typeface="Arial"/>
                <a:cs typeface="Arial"/>
                <a:sym typeface="Arial"/>
              </a:rPr>
              <a:t> ADVOCACY</a:t>
            </a:r>
            <a:endParaRPr lang="en" sz="2000" b="1" i="0" u="none" strike="noStrike" cap="none" baseline="0" dirty="0">
              <a:latin typeface="+mj-lt"/>
              <a:ea typeface="Arial"/>
              <a:cs typeface="Arial"/>
              <a:sym typeface="Arial"/>
            </a:endParaRPr>
          </a:p>
        </p:txBody>
      </p:sp>
      <p:sp>
        <p:nvSpPr>
          <p:cNvPr id="100" name="Shape 100"/>
          <p:cNvSpPr txBox="1"/>
          <p:nvPr/>
        </p:nvSpPr>
        <p:spPr>
          <a:xfrm>
            <a:off x="6489509" y="4702842"/>
            <a:ext cx="2446012" cy="45609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dirty="0">
                <a:solidFill>
                  <a:srgbClr val="FF0000"/>
                </a:solidFill>
              </a:rPr>
              <a:t>INNOVATION, EMPOWERED USERS, PLANNERS</a:t>
            </a:r>
          </a:p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2400" dirty="0">
                <a:solidFill>
                  <a:srgbClr val="FF0000"/>
                </a:solidFill>
              </a:rPr>
              <a:t>RESEARCH/ POLICY</a:t>
            </a:r>
          </a:p>
        </p:txBody>
      </p:sp>
      <p:sp>
        <p:nvSpPr>
          <p:cNvPr id="101" name="Shape 101"/>
          <p:cNvSpPr txBox="1"/>
          <p:nvPr/>
        </p:nvSpPr>
        <p:spPr>
          <a:xfrm>
            <a:off x="3031178" y="1625591"/>
            <a:ext cx="31931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</a:p>
        </p:txBody>
      </p:sp>
      <p:sp>
        <p:nvSpPr>
          <p:cNvPr id="102" name="Shape 102"/>
          <p:cNvSpPr txBox="1"/>
          <p:nvPr/>
        </p:nvSpPr>
        <p:spPr>
          <a:xfrm>
            <a:off x="3105985" y="5107455"/>
            <a:ext cx="319317" cy="369332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+</a:t>
            </a:r>
          </a:p>
        </p:txBody>
      </p:sp>
      <p:sp>
        <p:nvSpPr>
          <p:cNvPr id="103" name="Shape 103"/>
          <p:cNvSpPr txBox="1"/>
          <p:nvPr/>
        </p:nvSpPr>
        <p:spPr>
          <a:xfrm>
            <a:off x="5962375" y="5125431"/>
            <a:ext cx="761152" cy="357528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buSzPct val="25000"/>
              <a:buNone/>
            </a:pPr>
            <a:r>
              <a:rPr lang="en" sz="1800" b="0" i="0" u="none" strike="noStrike" cap="none" baseline="0" dirty="0">
                <a:latin typeface="Arial"/>
                <a:ea typeface="Arial"/>
                <a:cs typeface="Arial"/>
                <a:sym typeface="Arial"/>
              </a:rPr>
              <a:t>= </a:t>
            </a:r>
          </a:p>
        </p:txBody>
      </p:sp>
      <p:sp>
        <p:nvSpPr>
          <p:cNvPr id="105" name="Shape 105"/>
          <p:cNvSpPr txBox="1"/>
          <p:nvPr/>
        </p:nvSpPr>
        <p:spPr>
          <a:xfrm>
            <a:off x="788622" y="188773"/>
            <a:ext cx="7716299" cy="939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-US" sz="3200" b="1" dirty="0"/>
              <a:t>Leverage Growing Cellphone Use to Collect Missing Transit Data</a:t>
            </a:r>
            <a:endParaRPr lang="en" sz="3200" b="1" dirty="0"/>
          </a:p>
        </p:txBody>
      </p:sp>
    </p:spTree>
    <p:extLst>
      <p:ext uri="{BB962C8B-B14F-4D97-AF65-F5344CB8AC3E}">
        <p14:creationId xmlns:p14="http://schemas.microsoft.com/office/powerpoint/2010/main" val="4034541460"/>
      </p:ext>
    </p:extLst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85" y="1021693"/>
            <a:ext cx="7441774" cy="575443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263877" y="375362"/>
            <a:ext cx="557434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New Ways to See the System</a:t>
            </a:r>
          </a:p>
        </p:txBody>
      </p:sp>
    </p:spTree>
    <p:extLst>
      <p:ext uri="{BB962C8B-B14F-4D97-AF65-F5344CB8AC3E}">
        <p14:creationId xmlns:p14="http://schemas.microsoft.com/office/powerpoint/2010/main" val="25537545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hape 177" descr="accesswb2.tiff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0086" y="1289957"/>
            <a:ext cx="7642402" cy="542672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729857" y="457200"/>
            <a:ext cx="832285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latin typeface="+mj-lt"/>
              </a:rPr>
              <a:t>Accessibility </a:t>
            </a:r>
            <a:r>
              <a:rPr lang="en-US" b="1" dirty="0">
                <a:latin typeface="+mj-lt"/>
              </a:rPr>
              <a:t>(Avner and </a:t>
            </a:r>
            <a:r>
              <a:rPr lang="en-US" b="1" dirty="0" err="1">
                <a:latin typeface="+mj-lt"/>
              </a:rPr>
              <a:t>Lall</a:t>
            </a:r>
            <a:r>
              <a:rPr lang="en-US" b="1" dirty="0">
                <a:latin typeface="+mj-lt"/>
              </a:rPr>
              <a:t> 2016, World Bank 2016, Campbell et; al 2018)</a:t>
            </a:r>
          </a:p>
        </p:txBody>
      </p:sp>
    </p:spTree>
    <p:extLst>
      <p:ext uri="{BB962C8B-B14F-4D97-AF65-F5344CB8AC3E}">
        <p14:creationId xmlns:p14="http://schemas.microsoft.com/office/powerpoint/2010/main" val="33587705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70214"/>
            <a:ext cx="9204131" cy="420188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0" y="5372100"/>
            <a:ext cx="918142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Accessibility is also about information.</a:t>
            </a:r>
          </a:p>
          <a:p>
            <a:r>
              <a:rPr lang="en-US" sz="3200" b="1" dirty="0"/>
              <a:t>Increases public transport use?  Move towards MAS?</a:t>
            </a:r>
          </a:p>
          <a:p>
            <a:r>
              <a:rPr lang="en-US" sz="2400" b="1" dirty="0"/>
              <a:t>(Klopp et al. 2015, </a:t>
            </a:r>
            <a:r>
              <a:rPr lang="en-US" sz="2400" b="1" dirty="0" err="1"/>
              <a:t>Shaheen</a:t>
            </a:r>
            <a:r>
              <a:rPr lang="en-US" sz="2400" b="1" dirty="0"/>
              <a:t> et al. 2017)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5051A46-442B-5A47-B32A-3C9A1B1BA0B0}"/>
              </a:ext>
            </a:extLst>
          </p:cNvPr>
          <p:cNvSpPr txBox="1"/>
          <p:nvPr/>
        </p:nvSpPr>
        <p:spPr>
          <a:xfrm>
            <a:off x="246584" y="0"/>
            <a:ext cx="77371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/>
              <a:t>Nairobi’s Matatus on Google Maps: </a:t>
            </a:r>
          </a:p>
          <a:p>
            <a:r>
              <a:rPr lang="en-US" sz="3600" b="1" dirty="0"/>
              <a:t>New Passenger Services</a:t>
            </a:r>
          </a:p>
        </p:txBody>
      </p:sp>
    </p:spTree>
    <p:extLst>
      <p:ext uri="{BB962C8B-B14F-4D97-AF65-F5344CB8AC3E}">
        <p14:creationId xmlns:p14="http://schemas.microsoft.com/office/powerpoint/2010/main" val="131385184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5" name="Google Shape;145;p28"/>
          <p:cNvPicPr preferRelativeResize="0"/>
          <p:nvPr/>
        </p:nvPicPr>
        <p:blipFill rotWithShape="1">
          <a:blip r:embed="rId3">
            <a:alphaModFix/>
          </a:blip>
          <a:srcRect l="11502" r="1820"/>
          <a:stretch/>
        </p:blipFill>
        <p:spPr>
          <a:xfrm>
            <a:off x="1" y="857250"/>
            <a:ext cx="9143999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8"/>
          <p:cNvSpPr txBox="1">
            <a:spLocks noGrp="1"/>
          </p:cNvSpPr>
          <p:nvPr>
            <p:ph type="ctrTitle"/>
          </p:nvPr>
        </p:nvSpPr>
        <p:spPr>
          <a:xfrm>
            <a:off x="1011129" y="0"/>
            <a:ext cx="7620600" cy="12588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b" anchorCtr="0">
            <a:noAutofit/>
          </a:bodyPr>
          <a:lstStyle/>
          <a:p>
            <a:pPr>
              <a:lnSpc>
                <a:spcPct val="115000"/>
              </a:lnSpc>
              <a:spcBef>
                <a:spcPts val="0"/>
              </a:spcBef>
            </a:pPr>
            <a:r>
              <a:rPr lang="en" sz="4800" b="1" dirty="0"/>
              <a:t>UPDATING/Maintenance?</a:t>
            </a:r>
            <a:endParaRPr sz="4800" b="1" dirty="0"/>
          </a:p>
          <a:p>
            <a:pPr>
              <a:lnSpc>
                <a:spcPct val="115000"/>
              </a:lnSpc>
              <a:spcBef>
                <a:spcPts val="0"/>
              </a:spcBef>
            </a:pPr>
            <a:endParaRPr sz="2000" b="1" dirty="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39543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37"/>
          <p:cNvSpPr txBox="1"/>
          <p:nvPr/>
        </p:nvSpPr>
        <p:spPr>
          <a:xfrm>
            <a:off x="156325" y="978800"/>
            <a:ext cx="7077000" cy="280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" b="1">
                <a:solidFill>
                  <a:srgbClr val="FFFFFF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2. </a:t>
            </a:r>
            <a:r>
              <a:rPr lang="en" sz="1000" b="1">
                <a:solidFill>
                  <a:schemeClr val="accen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GTFS Editor during Digital Matatus 2.0</a:t>
            </a:r>
            <a:endParaRPr sz="800">
              <a:solidFill>
                <a:srgbClr val="FFFFFF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pic>
        <p:nvPicPr>
          <p:cNvPr id="207" name="Google Shape;207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57250"/>
            <a:ext cx="9144000" cy="5147924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36D7748-490F-B944-9D73-13524AE8DDA3}"/>
              </a:ext>
            </a:extLst>
          </p:cNvPr>
          <p:cNvSpPr txBox="1"/>
          <p:nvPr/>
        </p:nvSpPr>
        <p:spPr>
          <a:xfrm>
            <a:off x="1871609" y="75239"/>
            <a:ext cx="475764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/>
              <a:t>University Anchor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F150CD-0606-0B4F-AE9F-F932276A67BE}"/>
              </a:ext>
            </a:extLst>
          </p:cNvPr>
          <p:cNvSpPr txBox="1"/>
          <p:nvPr/>
        </p:nvSpPr>
        <p:spPr>
          <a:xfrm>
            <a:off x="156325" y="6005174"/>
            <a:ext cx="8393388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b="1" dirty="0"/>
              <a:t>Collaborative Process, Editing Tools</a:t>
            </a:r>
          </a:p>
        </p:txBody>
      </p:sp>
    </p:spTree>
    <p:extLst>
      <p:ext uri="{BB962C8B-B14F-4D97-AF65-F5344CB8AC3E}">
        <p14:creationId xmlns:p14="http://schemas.microsoft.com/office/powerpoint/2010/main" val="1585735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2449</TotalTime>
  <Words>346</Words>
  <Application>Microsoft Macintosh PowerPoint</Application>
  <PresentationFormat>On-screen Show (4:3)</PresentationFormat>
  <Paragraphs>41</Paragraphs>
  <Slides>12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Helvetica Neue</vt:lpstr>
      <vt:lpstr>Office Theme</vt:lpstr>
      <vt:lpstr>PowerPoint Presentation</vt:lpstr>
      <vt:lpstr>How to transform urban transport to avoid high carbon, low livability lock in?</vt:lpstr>
      <vt:lpstr>We are moving towards mobility as a service with data as the critical underlying infrastructure</vt:lpstr>
      <vt:lpstr>PowerPoint Presentation</vt:lpstr>
      <vt:lpstr>PowerPoint Presentation</vt:lpstr>
      <vt:lpstr>PowerPoint Presentation</vt:lpstr>
      <vt:lpstr>PowerPoint Presentation</vt:lpstr>
      <vt:lpstr>UPDATING/Maintenance? </vt:lpstr>
      <vt:lpstr>PowerPoint Presentation</vt:lpstr>
      <vt:lpstr>PowerPoint Presentation</vt:lpstr>
      <vt:lpstr>PowerPoint Presentation</vt:lpstr>
      <vt:lpstr>PowerPoint Presentation</vt:lpstr>
    </vt:vector>
  </TitlesOfParts>
  <Company>Columbia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and Mobilizing for Change in Cities: The Digital Matatus Story</dc:title>
  <dc:creator>Jackie Klopp</dc:creator>
  <cp:lastModifiedBy>Jacqueline Klopp</cp:lastModifiedBy>
  <cp:revision>70</cp:revision>
  <dcterms:created xsi:type="dcterms:W3CDTF">2014-11-18T15:21:40Z</dcterms:created>
  <dcterms:modified xsi:type="dcterms:W3CDTF">2018-11-14T07:34:16Z</dcterms:modified>
</cp:coreProperties>
</file>