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jpeg" ContentType="image/jpeg"/>
  <Override PartName="/ppt/media/image6.jpeg" ContentType="image/jpeg"/>
  <Override PartName="/ppt/notesSlides/notesSlide8.xml" ContentType="application/vnd.openxmlformats-officedocument.presentationml.notesSlide+xml"/>
  <Override PartName="/ppt/media/image7.jpeg" ContentType="image/jpeg"/>
  <Override PartName="/ppt/media/image8.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1.m4v" ContentType="video/unknown"/>
  <Override PartName="/ppt/notesSlides/notesSlide11.xml" ContentType="application/vnd.openxmlformats-officedocument.presentationml.notesSlide+xml"/>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CECA"/>
          </a:solidFill>
        </a:fill>
      </a:tcStyle>
    </a:wholeTbl>
    <a:band2H>
      <a:tcTxStyle b="def" i="def"/>
      <a:tcStyle>
        <a:tcBdr/>
        <a:fill>
          <a:solidFill>
            <a:srgbClr val="F7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DAD3"/>
          </a:solidFill>
        </a:fill>
      </a:tcStyle>
    </a:wholeTbl>
    <a:band2H>
      <a:tcTxStyle b="def" i="def"/>
      <a:tcStyle>
        <a:tcBdr/>
        <a:fill>
          <a:solidFill>
            <a:srgbClr val="F0ED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1D1"/>
          </a:solidFill>
        </a:fill>
      </a:tcStyle>
    </a:wholeTbl>
    <a:band2H>
      <a:tcTxStyle b="def" i="def"/>
      <a:tcStyle>
        <a:tcBdr/>
        <a:fill>
          <a:solidFill>
            <a:srgbClr val="ED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defRPr sz="1200">
                <a:latin typeface="Calibri"/>
                <a:ea typeface="Calibri"/>
                <a:cs typeface="Calibri"/>
                <a:sym typeface="Calibri"/>
              </a:defRPr>
            </a:pPr>
            <a:r>
              <a:t>Good Morning Everyone, my name is Iman Abdulwassi and I am the Urban Mobility Project Coordinator for WRI Africa. </a:t>
            </a:r>
          </a:p>
          <a:p>
            <a:pPr>
              <a:defRPr sz="1200">
                <a:latin typeface="Calibri"/>
                <a:ea typeface="Calibri"/>
                <a:cs typeface="Calibri"/>
                <a:sym typeface="Calibri"/>
              </a:defRPr>
            </a:pPr>
            <a:r>
              <a:t>We recently established a regional office in Ethiopia and working hard to strengthen our relationship with the city. We are engaged on projects such as improving design and infrastructure of streets, neighborhoods, school zones alongside improving public transport such as BRT, LRT, public buses, shared taxis and walking, cycling. And the Digital Mapping of the Addis Ababa Public Transport Network is one of projects that is at the core of our area of work. We can only make good decisions and have good improvement ideas if we have data on the current situation. Unfortuntely, Mitiku Asmare, the Deputy of the Addis Ababa Transport Bureau could not join us today, he sends his regards. He attended the event last year here at AfD and that is where the inspiration for the project came about.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lvl1pPr>
              <a:lnSpc>
                <a:spcPct val="117999"/>
              </a:lnSpc>
              <a:defRPr sz="1200">
                <a:latin typeface="Calibri"/>
                <a:ea typeface="Calibri"/>
                <a:cs typeface="Calibri"/>
                <a:sym typeface="Calibri"/>
              </a:defRPr>
            </a:lvl1pPr>
          </a:lstStyle>
          <a:p>
            <a:pPr/>
            <a:r>
              <a:t>How to create stops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lvl1pPr marL="228600">
              <a:defRPr sz="1200">
                <a:latin typeface="Calibri"/>
                <a:ea typeface="Calibri"/>
                <a:cs typeface="Calibri"/>
                <a:sym typeface="Calibri"/>
              </a:defRPr>
            </a:lvl1pPr>
          </a:lstStyle>
          <a:p>
            <a:pPr/>
            <a:r>
              <a:t>AATA can convene all stakeholders such as Sheger, Anbessa, Taxi association and transport planners to discuss how to optimize transportation routes, identify supply and demand, BRT integration and more, last mile connectivity with walking and cycling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marL="228600">
              <a:defRPr sz="1200">
                <a:latin typeface="Calibri"/>
                <a:ea typeface="Calibri"/>
                <a:cs typeface="Calibri"/>
                <a:sym typeface="Calibri"/>
              </a:defRPr>
            </a:pPr>
            <a:r>
              <a:t>This is the map we found on one of the walls at one of the oldest Public Bus Companies called Anbessa. It may not have the spatial reference but it’s a map and it gives a good idea of the routes, the stops and key attraction points in the city. So why not keep this as it is and why did the city want a digitized map?</a:t>
            </a:r>
          </a:p>
          <a:p>
            <a:pPr marL="228600">
              <a:defRPr sz="1200">
                <a:latin typeface="Calibri"/>
                <a:ea typeface="Calibri"/>
                <a:cs typeface="Calibri"/>
                <a:sym typeface="Calibri"/>
              </a:defRPr>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There is a huge growing demand for public transport.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marL="228600">
              <a:defRPr sz="1200">
                <a:latin typeface="Calibri"/>
                <a:ea typeface="Calibri"/>
                <a:cs typeface="Calibri"/>
                <a:sym typeface="Calibri"/>
              </a:defRPr>
            </a:pPr>
          </a:p>
          <a:p>
            <a:pPr marL="228600">
              <a:defRPr sz="1200">
                <a:latin typeface="Calibri"/>
                <a:ea typeface="Calibri"/>
                <a:cs typeface="Calibri"/>
                <a:sym typeface="Calibri"/>
              </a:defRPr>
            </a:pPr>
            <a:r>
              <a:t>As the city grows the number of routes increase, the city size increases (you may not have enough wall space at some point) and its just very difficult to edit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marL="228600">
              <a:defRPr sz="1200">
                <a:latin typeface="Calibri"/>
                <a:ea typeface="Calibri"/>
                <a:cs typeface="Calibri"/>
                <a:sym typeface="Calibri"/>
              </a:defRPr>
            </a:pPr>
            <a:r>
              <a:t>In order to meet the growing transportation demand, the city…..now investing in public transport which it hadn’t done in the past 10 years. It also has to catch up.</a:t>
            </a:r>
          </a:p>
          <a:p>
            <a:pPr marL="228600">
              <a:defRPr sz="1200">
                <a:latin typeface="Calibri"/>
                <a:ea typeface="Calibri"/>
                <a:cs typeface="Calibri"/>
                <a:sym typeface="Calibri"/>
              </a:defRPr>
            </a:pPr>
            <a:r>
              <a:t>Improving active mobility especially for last mile connectivity </a:t>
            </a:r>
          </a:p>
          <a:p>
            <a:pPr marL="228600">
              <a:defRPr sz="1200">
                <a:latin typeface="Calibri"/>
                <a:ea typeface="Calibri"/>
                <a:cs typeface="Calibri"/>
                <a:sym typeface="Calibri"/>
              </a:defRPr>
            </a:pPr>
            <a:r>
              <a:t>RSS launched in 2016 with the main aim of reducing traffic fatalities through design, enforcement, data collection and communications. Shows the city is changing its approach from  focusing on a car oriented city development to one that prioritizes pedestrians. So this means the city will focus its investment and time on projects that enhance accessibility and safety for pedestrians. </a:t>
            </a:r>
          </a:p>
          <a:p>
            <a:pPr marL="228600">
              <a:defRPr sz="1200">
                <a:latin typeface="Calibri"/>
                <a:ea typeface="Calibri"/>
                <a:cs typeface="Calibri"/>
                <a:sym typeface="Calibri"/>
              </a:defRPr>
            </a:pPr>
            <a:r>
              <a:t>These are big descions and new ideas for the cit 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marL="228600">
              <a:defRPr sz="1200">
                <a:latin typeface="Calibri"/>
                <a:ea typeface="Calibri"/>
                <a:cs typeface="Calibri"/>
                <a:sym typeface="Calibri"/>
              </a:defRPr>
            </a:pPr>
            <a:r>
              <a:t>The city cannot achieve its goal to meet transportation demand if it doesn’t know where the demand it, what time the highest demands are, what time the lowest demands are and why, travel patterns, how are the different modes integrated, whose feeding into what or is there a lot of overlap </a:t>
            </a:r>
          </a:p>
          <a:p>
            <a:pPr marL="228600">
              <a:defRPr sz="1200">
                <a:latin typeface="Calibri"/>
                <a:ea typeface="Calibri"/>
                <a:cs typeface="Calibri"/>
                <a:sym typeface="Calibri"/>
              </a:defRPr>
            </a:pPr>
            <a:r>
              <a:t>Addis has an advatange because it has some initial data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defRPr sz="1200">
                <a:latin typeface="Calibri"/>
                <a:ea typeface="Calibri"/>
                <a:cs typeface="Calibri"/>
                <a:sym typeface="Calibri"/>
              </a:defRPr>
            </a:pPr>
            <a:r>
              <a:t>Good relationship with the city </a:t>
            </a:r>
          </a:p>
          <a:p>
            <a:pPr>
              <a:defRPr sz="1200">
                <a:latin typeface="Calibri"/>
                <a:ea typeface="Calibri"/>
                <a:cs typeface="Calibri"/>
                <a:sym typeface="Calibri"/>
              </a:defRPr>
            </a:pPr>
            <a:r>
              <a:t>Work plan took the longest time – no one way to do it, every city has its own opportunities and challenges </a:t>
            </a:r>
          </a:p>
          <a:p>
            <a:pPr>
              <a:defRPr sz="1200">
                <a:latin typeface="Calibri"/>
                <a:ea typeface="Calibri"/>
                <a:cs typeface="Calibri"/>
                <a:sym typeface="Calibri"/>
              </a:defRPr>
            </a:pPr>
            <a:r>
              <a:t>First time it was being done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defRPr sz="1200">
                <a:latin typeface="Calibri"/>
                <a:ea typeface="Calibri"/>
                <a:cs typeface="Calibri"/>
                <a:sym typeface="Calibri"/>
              </a:defRPr>
            </a:pPr>
            <a:r>
              <a:t>UNIQUE</a:t>
            </a:r>
          </a:p>
          <a:p>
            <a:pPr>
              <a:defRPr sz="1200">
                <a:latin typeface="Calibri"/>
                <a:ea typeface="Calibri"/>
                <a:cs typeface="Calibri"/>
                <a:sym typeface="Calibri"/>
              </a:defRPr>
            </a:pPr>
            <a:r>
              <a:t>Experience sharing from other African cities – relatable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Our approach to gathering and storing data is a GIS-first approach. Meaning we store and organize our data in a Geographic information system, from which we convert this data into GTFS feeds.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4" name="Google Shape;19;p2"/>
          <p:cNvSpPr/>
          <p:nvPr/>
        </p:nvSpPr>
        <p:spPr>
          <a:xfrm>
            <a:off x="920833" y="1346945"/>
            <a:ext cx="10222994" cy="80684"/>
          </a:xfrm>
          <a:prstGeom prst="rect">
            <a:avLst/>
          </a:prstGeom>
          <a:blipFill>
            <a:blip r:embed="rId2"/>
          </a:blipFill>
          <a:ln w="12700">
            <a:miter lim="400000"/>
          </a:ln>
        </p:spPr>
        <p:txBody>
          <a:bodyPr lIns="45719" rIns="45719" anchor="ctr"/>
          <a:lstStyle/>
          <a:p>
            <a:pPr/>
          </a:p>
        </p:txBody>
      </p:sp>
      <p:sp>
        <p:nvSpPr>
          <p:cNvPr id="15" name="Google Shape;20;p2"/>
          <p:cNvSpPr/>
          <p:nvPr/>
        </p:nvSpPr>
        <p:spPr>
          <a:xfrm>
            <a:off x="920833" y="4299696"/>
            <a:ext cx="10222994" cy="80684"/>
          </a:xfrm>
          <a:prstGeom prst="rect">
            <a:avLst/>
          </a:prstGeom>
          <a:blipFill>
            <a:blip r:embed="rId3"/>
          </a:blipFill>
          <a:ln w="12700">
            <a:miter lim="400000"/>
          </a:ln>
        </p:spPr>
        <p:txBody>
          <a:bodyPr lIns="45719" rIns="45719" anchor="ctr"/>
          <a:lstStyle/>
          <a:p>
            <a:pPr/>
          </a:p>
        </p:txBody>
      </p:sp>
      <p:sp>
        <p:nvSpPr>
          <p:cNvPr id="16" name="Google Shape;21;p2"/>
          <p:cNvSpPr/>
          <p:nvPr/>
        </p:nvSpPr>
        <p:spPr>
          <a:xfrm>
            <a:off x="920833" y="1484779"/>
            <a:ext cx="10222994" cy="2743201"/>
          </a:xfrm>
          <a:prstGeom prst="rect">
            <a:avLst/>
          </a:prstGeom>
          <a:blipFill>
            <a:blip r:embed="rId4"/>
          </a:blipFill>
          <a:ln w="12700">
            <a:miter lim="400000"/>
          </a:ln>
        </p:spPr>
        <p:txBody>
          <a:bodyPr lIns="45719" rIns="45719" anchor="ctr"/>
          <a:lstStyle/>
          <a:p>
            <a:pPr/>
          </a:p>
        </p:txBody>
      </p:sp>
      <p:grpSp>
        <p:nvGrpSpPr>
          <p:cNvPr id="19" name="Google Shape;22;p2"/>
          <p:cNvGrpSpPr/>
          <p:nvPr/>
        </p:nvGrpSpPr>
        <p:grpSpPr>
          <a:xfrm>
            <a:off x="9649214" y="4068922"/>
            <a:ext cx="1080905" cy="1080903"/>
            <a:chOff x="0" y="0"/>
            <a:chExt cx="1080903" cy="1080902"/>
          </a:xfrm>
        </p:grpSpPr>
        <p:sp>
          <p:nvSpPr>
            <p:cNvPr id="17" name="Google Shape;23;p2"/>
            <p:cNvSpPr/>
            <p:nvPr/>
          </p:nvSpPr>
          <p:spPr>
            <a:xfrm>
              <a:off x="0" y="-1"/>
              <a:ext cx="1080904" cy="1080904"/>
            </a:xfrm>
            <a:prstGeom prst="ellipse">
              <a:avLst/>
            </a:prstGeom>
            <a:blipFill rotWithShape="1">
              <a:blip r:embed="rId5"/>
              <a:srcRect l="0" t="0" r="0" b="0"/>
              <a:tile tx="0" ty="0" sx="100000" sy="100000" flip="none" algn="tl"/>
            </a:blipFill>
            <a:ln w="12700" cap="flat">
              <a:noFill/>
              <a:miter lim="400000"/>
            </a:ln>
            <a:effectLst/>
          </p:spPr>
          <p:txBody>
            <a:bodyPr wrap="square" lIns="45719" tIns="45719" rIns="45719" bIns="45719" numCol="1" anchor="ctr">
              <a:noAutofit/>
            </a:bodyPr>
            <a:lstStyle/>
            <a:p>
              <a:pPr/>
            </a:p>
          </p:txBody>
        </p:sp>
        <p:sp>
          <p:nvSpPr>
            <p:cNvPr id="18" name="Google Shape;24;p2"/>
            <p:cNvSpPr/>
            <p:nvPr/>
          </p:nvSpPr>
          <p:spPr>
            <a:xfrm>
              <a:off x="108090" y="108089"/>
              <a:ext cx="864726" cy="864724"/>
            </a:xfrm>
            <a:prstGeom prst="ellipse">
              <a:avLst/>
            </a:prstGeom>
            <a:noFill/>
            <a:ln w="25400" cap="flat">
              <a:solidFill>
                <a:srgbClr val="FFFFFF"/>
              </a:solidFill>
              <a:prstDash val="solid"/>
              <a:round/>
            </a:ln>
            <a:effectLst/>
          </p:spPr>
          <p:txBody>
            <a:bodyPr wrap="square" lIns="45719" tIns="45719" rIns="45719" bIns="45719" numCol="1" anchor="ctr">
              <a:noAutofit/>
            </a:bodyPr>
            <a:lstStyle/>
            <a:p>
              <a:pPr/>
            </a:p>
          </p:txBody>
        </p:sp>
      </p:grpSp>
      <p:sp>
        <p:nvSpPr>
          <p:cNvPr id="20" name="Texte du titre"/>
          <p:cNvSpPr txBox="1"/>
          <p:nvPr>
            <p:ph type="title"/>
          </p:nvPr>
        </p:nvSpPr>
        <p:spPr>
          <a:xfrm>
            <a:off x="1051560" y="1432223"/>
            <a:ext cx="9966960" cy="3035808"/>
          </a:xfrm>
          <a:prstGeom prst="rect">
            <a:avLst/>
          </a:prstGeom>
        </p:spPr>
        <p:txBody>
          <a:bodyPr/>
          <a:lstStyle>
            <a:lvl1pPr>
              <a:lnSpc>
                <a:spcPct val="80000"/>
              </a:lnSpc>
              <a:defRPr sz="9600"/>
            </a:lvl1pPr>
          </a:lstStyle>
          <a:p>
            <a:pPr/>
            <a:r>
              <a:t>Texte du titre</a:t>
            </a:r>
          </a:p>
        </p:txBody>
      </p:sp>
      <p:sp>
        <p:nvSpPr>
          <p:cNvPr id="21" name="Texte niveau 1…"/>
          <p:cNvSpPr txBox="1"/>
          <p:nvPr>
            <p:ph type="body" sz="quarter" idx="1"/>
          </p:nvPr>
        </p:nvSpPr>
        <p:spPr>
          <a:xfrm>
            <a:off x="1069847" y="4389120"/>
            <a:ext cx="7891273" cy="1069849"/>
          </a:xfrm>
          <a:prstGeom prst="rect">
            <a:avLst/>
          </a:prstGeom>
        </p:spPr>
        <p:txBody>
          <a:bodyPr>
            <a:normAutofit fontScale="100000" lnSpcReduction="0"/>
          </a:bodyPr>
          <a:lstStyle>
            <a:lvl1pPr marL="336550" indent="-215900">
              <a:buClrTx/>
              <a:buSzTx/>
              <a:buFontTx/>
              <a:buNone/>
              <a:defRPr sz="2200"/>
            </a:lvl1pPr>
            <a:lvl2pPr marL="336550" indent="252094">
              <a:buClrTx/>
              <a:buSzTx/>
              <a:buFontTx/>
              <a:buNone/>
              <a:defRPr sz="2200"/>
            </a:lvl2pPr>
            <a:lvl3pPr marL="336550" indent="720089">
              <a:buClrTx/>
              <a:buSzTx/>
              <a:buFontTx/>
              <a:buNone/>
              <a:defRPr sz="2200"/>
            </a:lvl3pPr>
            <a:lvl4pPr marL="336550" indent="1177289">
              <a:buClrTx/>
              <a:buSzTx/>
              <a:buFontTx/>
              <a:buNone/>
              <a:defRPr sz="2200"/>
            </a:lvl4pPr>
            <a:lvl5pPr marL="336550" indent="1634489">
              <a:buClrTx/>
              <a:buSzTx/>
              <a:buFontTx/>
              <a:buNone/>
              <a:defRPr sz="2200"/>
            </a:lvl5pPr>
          </a:lstStyle>
          <a:p>
            <a:pPr/>
            <a:r>
              <a:t>Texte niveau 1</a:t>
            </a:r>
          </a:p>
          <a:p>
            <a:pPr lvl="1"/>
            <a:r>
              <a:t>Texte niveau 2</a:t>
            </a:r>
          </a:p>
          <a:p>
            <a:pPr lvl="2"/>
            <a:r>
              <a:t>Texte niveau 3</a:t>
            </a:r>
          </a:p>
          <a:p>
            <a:pPr lvl="3"/>
            <a:r>
              <a:t>Texte niveau 4</a:t>
            </a:r>
          </a:p>
          <a:p>
            <a:pPr lvl="4"/>
            <a:r>
              <a:t>Texte niveau 5</a:t>
            </a:r>
          </a:p>
        </p:txBody>
      </p:sp>
      <p:sp>
        <p:nvSpPr>
          <p:cNvPr id="22" name="Numéro de diapositive"/>
          <p:cNvSpPr txBox="1"/>
          <p:nvPr>
            <p:ph type="sldNum" sz="quarter" idx="2"/>
          </p:nvPr>
        </p:nvSpPr>
        <p:spPr>
          <a:xfrm>
            <a:off x="9939849" y="4347774"/>
            <a:ext cx="499636" cy="523201"/>
          </a:xfrm>
          <a:prstGeom prst="rect">
            <a:avLst/>
          </a:prstGeom>
        </p:spPr>
        <p:txBody>
          <a:bodyPr/>
          <a:lstStyle>
            <a:lvl1pPr>
              <a:defRPr sz="2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_WITH_CAPTION_TEXT">
    <p:spTree>
      <p:nvGrpSpPr>
        <p:cNvPr id="1" name=""/>
        <p:cNvGrpSpPr/>
        <p:nvPr/>
      </p:nvGrpSpPr>
      <p:grpSpPr>
        <a:xfrm>
          <a:off x="0" y="0"/>
          <a:ext cx="0" cy="0"/>
          <a:chOff x="0" y="0"/>
          <a:chExt cx="0" cy="0"/>
        </a:xfrm>
      </p:grpSpPr>
      <p:sp>
        <p:nvSpPr>
          <p:cNvPr id="109" name="Google Shape;85;p11"/>
          <p:cNvSpPr/>
          <p:nvPr/>
        </p:nvSpPr>
        <p:spPr>
          <a:xfrm>
            <a:off x="8303739" y="-1"/>
            <a:ext cx="3888260" cy="6858001"/>
          </a:xfrm>
          <a:prstGeom prst="rect">
            <a:avLst/>
          </a:prstGeom>
          <a:blipFill>
            <a:blip r:embed="rId2"/>
          </a:blipFill>
          <a:ln w="12700">
            <a:miter lim="400000"/>
          </a:ln>
        </p:spPr>
        <p:txBody>
          <a:bodyPr lIns="45719" rIns="45719" anchor="ctr"/>
          <a:lstStyle/>
          <a:p>
            <a:pPr/>
          </a:p>
        </p:txBody>
      </p:sp>
      <p:sp>
        <p:nvSpPr>
          <p:cNvPr id="110" name="Texte du titre"/>
          <p:cNvSpPr txBox="1"/>
          <p:nvPr>
            <p:ph type="title"/>
          </p:nvPr>
        </p:nvSpPr>
        <p:spPr>
          <a:xfrm>
            <a:off x="8549640" y="685800"/>
            <a:ext cx="3200401" cy="1737361"/>
          </a:xfrm>
          <a:prstGeom prst="rect">
            <a:avLst/>
          </a:prstGeom>
        </p:spPr>
        <p:txBody>
          <a:bodyPr anchor="b"/>
          <a:lstStyle>
            <a:lvl1pPr>
              <a:defRPr b="1" sz="3200"/>
            </a:lvl1pPr>
          </a:lstStyle>
          <a:p>
            <a:pPr/>
            <a:r>
              <a:t>Texte du titre</a:t>
            </a:r>
          </a:p>
        </p:txBody>
      </p:sp>
      <p:sp>
        <p:nvSpPr>
          <p:cNvPr id="111" name="Google Shape;87;p11"/>
          <p:cNvSpPr/>
          <p:nvPr>
            <p:ph type="pic" idx="13"/>
          </p:nvPr>
        </p:nvSpPr>
        <p:spPr>
          <a:xfrm>
            <a:off x="0" y="0"/>
            <a:ext cx="8303740" cy="6858000"/>
          </a:xfrm>
          <a:prstGeom prst="rect">
            <a:avLst/>
          </a:prstGeom>
        </p:spPr>
        <p:txBody>
          <a:bodyPr lIns="91439" tIns="45719" rIns="91439" bIns="45719"/>
          <a:lstStyle/>
          <a:p>
            <a:pPr/>
          </a:p>
        </p:txBody>
      </p:sp>
      <p:sp>
        <p:nvSpPr>
          <p:cNvPr id="112" name="Texte niveau 1…"/>
          <p:cNvSpPr txBox="1"/>
          <p:nvPr>
            <p:ph type="body" sz="quarter" idx="1"/>
          </p:nvPr>
        </p:nvSpPr>
        <p:spPr>
          <a:xfrm>
            <a:off x="8549640" y="2423160"/>
            <a:ext cx="3200401" cy="3291841"/>
          </a:xfrm>
          <a:prstGeom prst="rect">
            <a:avLst/>
          </a:prstGeom>
        </p:spPr>
        <p:txBody>
          <a:bodyPr>
            <a:normAutofit fontScale="100000" lnSpcReduction="0"/>
          </a:bodyPr>
          <a:lstStyle>
            <a:lvl1pPr marL="228600" indent="0">
              <a:lnSpc>
                <a:spcPct val="100000"/>
              </a:lnSpc>
              <a:spcBef>
                <a:spcPts val="1000"/>
              </a:spcBef>
              <a:buClrTx/>
              <a:buSzTx/>
              <a:buFontTx/>
              <a:buNone/>
              <a:defRPr sz="1400">
                <a:solidFill>
                  <a:srgbClr val="9E3611"/>
                </a:solidFill>
              </a:defRPr>
            </a:lvl1pPr>
            <a:lvl2pPr marL="228600" indent="457200">
              <a:lnSpc>
                <a:spcPct val="100000"/>
              </a:lnSpc>
              <a:spcBef>
                <a:spcPts val="1000"/>
              </a:spcBef>
              <a:buClrTx/>
              <a:buSzTx/>
              <a:buFontTx/>
              <a:buNone/>
              <a:defRPr sz="1400">
                <a:solidFill>
                  <a:srgbClr val="9E3611"/>
                </a:solidFill>
              </a:defRPr>
            </a:lvl2pPr>
            <a:lvl3pPr marL="228600" indent="914400">
              <a:lnSpc>
                <a:spcPct val="100000"/>
              </a:lnSpc>
              <a:spcBef>
                <a:spcPts val="1000"/>
              </a:spcBef>
              <a:buClrTx/>
              <a:buSzTx/>
              <a:buFontTx/>
              <a:buNone/>
              <a:defRPr sz="1400">
                <a:solidFill>
                  <a:srgbClr val="9E3611"/>
                </a:solidFill>
              </a:defRPr>
            </a:lvl3pPr>
            <a:lvl4pPr marL="228600" indent="1371600">
              <a:lnSpc>
                <a:spcPct val="100000"/>
              </a:lnSpc>
              <a:spcBef>
                <a:spcPts val="1000"/>
              </a:spcBef>
              <a:buClrTx/>
              <a:buSzTx/>
              <a:buFontTx/>
              <a:buNone/>
              <a:defRPr sz="1400">
                <a:solidFill>
                  <a:srgbClr val="9E3611"/>
                </a:solidFill>
              </a:defRPr>
            </a:lvl4pPr>
            <a:lvl5pPr marL="228600" indent="1828800">
              <a:lnSpc>
                <a:spcPct val="100000"/>
              </a:lnSpc>
              <a:spcBef>
                <a:spcPts val="1000"/>
              </a:spcBef>
              <a:buClrTx/>
              <a:buSzTx/>
              <a:buFontTx/>
              <a:buNone/>
              <a:defRPr sz="1400">
                <a:solidFill>
                  <a:srgbClr val="9E3611"/>
                </a:solidFill>
              </a:defRPr>
            </a:lvl5pPr>
          </a:lstStyle>
          <a:p>
            <a:pPr/>
            <a:r>
              <a:t>Texte niveau 1</a:t>
            </a:r>
          </a:p>
          <a:p>
            <a:pPr lvl="1"/>
            <a:r>
              <a:t>Texte niveau 2</a:t>
            </a:r>
          </a:p>
          <a:p>
            <a:pPr lvl="2"/>
            <a:r>
              <a:t>Texte niveau 3</a:t>
            </a:r>
          </a:p>
          <a:p>
            <a:pPr lvl="3"/>
            <a:r>
              <a:t>Texte niveau 4</a:t>
            </a:r>
          </a:p>
          <a:p>
            <a:pPr lvl="4"/>
            <a:r>
              <a:t>Texte niveau 5</a:t>
            </a:r>
          </a:p>
        </p:txBody>
      </p:sp>
      <p:grpSp>
        <p:nvGrpSpPr>
          <p:cNvPr id="115" name="Google Shape;90;p11"/>
          <p:cNvGrpSpPr/>
          <p:nvPr/>
        </p:nvGrpSpPr>
        <p:grpSpPr>
          <a:xfrm>
            <a:off x="11401724" y="6229680"/>
            <a:ext cx="457201" cy="457201"/>
            <a:chOff x="0" y="0"/>
            <a:chExt cx="457200" cy="457200"/>
          </a:xfrm>
        </p:grpSpPr>
        <p:sp>
          <p:nvSpPr>
            <p:cNvPr id="113" name="Google Shape;91;p11"/>
            <p:cNvSpPr/>
            <p:nvPr/>
          </p:nvSpPr>
          <p:spPr>
            <a:xfrm>
              <a:off x="0" y="0"/>
              <a:ext cx="457200" cy="457200"/>
            </a:xfrm>
            <a:prstGeom prst="ellipse">
              <a:avLst/>
            </a:prstGeom>
            <a:blipFill rotWithShape="1">
              <a:blip r:embed="rId3"/>
              <a:srcRect l="0" t="0" r="0" b="0"/>
              <a:tile tx="0" ty="0" sx="100000" sy="100000" flip="none" algn="tl"/>
            </a:blipFill>
            <a:ln w="12700" cap="flat">
              <a:noFill/>
              <a:miter lim="400000"/>
            </a:ln>
            <a:effectLst/>
          </p:spPr>
          <p:txBody>
            <a:bodyPr wrap="square" lIns="45719" tIns="45719" rIns="45719" bIns="45719" numCol="1" anchor="ctr">
              <a:noAutofit/>
            </a:bodyPr>
            <a:lstStyle/>
            <a:p>
              <a:pPr/>
            </a:p>
          </p:txBody>
        </p:sp>
        <p:sp>
          <p:nvSpPr>
            <p:cNvPr id="114" name="Google Shape;92;p11"/>
            <p:cNvSpPr/>
            <p:nvPr/>
          </p:nvSpPr>
          <p:spPr>
            <a:xfrm>
              <a:off x="29193" y="29192"/>
              <a:ext cx="398815" cy="39881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p>
          </p:txBody>
        </p:sp>
      </p:grpSp>
      <p:sp>
        <p:nvSpPr>
          <p:cNvPr id="11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123" name="Texte du titre"/>
          <p:cNvSpPr txBox="1"/>
          <p:nvPr>
            <p:ph type="title"/>
          </p:nvPr>
        </p:nvSpPr>
        <p:spPr>
          <a:prstGeom prst="rect">
            <a:avLst/>
          </a:prstGeom>
        </p:spPr>
        <p:txBody>
          <a:bodyPr/>
          <a:lstStyle/>
          <a:p>
            <a:pPr/>
            <a:r>
              <a:t>Texte du titre</a:t>
            </a:r>
          </a:p>
        </p:txBody>
      </p:sp>
      <p:sp>
        <p:nvSpPr>
          <p:cNvPr id="124" name="Texte niveau 1…"/>
          <p:cNvSpPr txBox="1"/>
          <p:nvPr>
            <p:ph type="body" idx="1"/>
          </p:nvPr>
        </p:nvSpPr>
        <p:spPr>
          <a:xfrm rot="5400000">
            <a:off x="4073652" y="-882397"/>
            <a:ext cx="4050793" cy="10058401"/>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1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32" name="Texte du titre"/>
          <p:cNvSpPr txBox="1"/>
          <p:nvPr>
            <p:ph type="title"/>
          </p:nvPr>
        </p:nvSpPr>
        <p:spPr>
          <a:xfrm rot="5400000">
            <a:off x="7181850" y="2076450"/>
            <a:ext cx="5638800" cy="2552700"/>
          </a:xfrm>
          <a:prstGeom prst="rect">
            <a:avLst/>
          </a:prstGeom>
        </p:spPr>
        <p:txBody>
          <a:bodyPr/>
          <a:lstStyle/>
          <a:p>
            <a:pPr/>
            <a:r>
              <a:t>Texte du titre</a:t>
            </a:r>
          </a:p>
        </p:txBody>
      </p:sp>
      <p:sp>
        <p:nvSpPr>
          <p:cNvPr id="133" name="Texte niveau 1…"/>
          <p:cNvSpPr txBox="1"/>
          <p:nvPr>
            <p:ph type="body" idx="1"/>
          </p:nvPr>
        </p:nvSpPr>
        <p:spPr>
          <a:xfrm rot="5400000">
            <a:off x="2000250" y="-400050"/>
            <a:ext cx="5638800" cy="7505700"/>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13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
    <p:spTree>
      <p:nvGrpSpPr>
        <p:cNvPr id="1" name=""/>
        <p:cNvGrpSpPr/>
        <p:nvPr/>
      </p:nvGrpSpPr>
      <p:grpSpPr>
        <a:xfrm>
          <a:off x="0" y="0"/>
          <a:ext cx="0" cy="0"/>
          <a:chOff x="0" y="0"/>
          <a:chExt cx="0" cy="0"/>
        </a:xfrm>
      </p:grpSpPr>
      <p:sp>
        <p:nvSpPr>
          <p:cNvPr id="141" name="Numéro de diapositive"/>
          <p:cNvSpPr txBox="1"/>
          <p:nvPr>
            <p:ph type="sldNum" sz="quarter" idx="2"/>
          </p:nvPr>
        </p:nvSpPr>
        <p:spPr>
          <a:xfrm>
            <a:off x="73152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Content">
    <p:spTree>
      <p:nvGrpSpPr>
        <p:cNvPr id="1" name=""/>
        <p:cNvGrpSpPr/>
        <p:nvPr/>
      </p:nvGrpSpPr>
      <p:grpSpPr>
        <a:xfrm>
          <a:off x="0" y="0"/>
          <a:ext cx="0" cy="0"/>
          <a:chOff x="0" y="0"/>
          <a:chExt cx="0" cy="0"/>
        </a:xfrm>
      </p:grpSpPr>
      <p:sp>
        <p:nvSpPr>
          <p:cNvPr id="148" name="Texte du titre"/>
          <p:cNvSpPr txBox="1"/>
          <p:nvPr>
            <p:ph type="title"/>
          </p:nvPr>
        </p:nvSpPr>
        <p:spPr>
          <a:xfrm>
            <a:off x="609600" y="274636"/>
            <a:ext cx="10972800" cy="793917"/>
          </a:xfrm>
          <a:prstGeom prst="rect">
            <a:avLst/>
          </a:prstGeom>
        </p:spPr>
        <p:txBody>
          <a:bodyPr anchor="t"/>
          <a:lstStyle>
            <a:lvl1pPr>
              <a:defRPr b="1" sz="3700">
                <a:solidFill>
                  <a:srgbClr val="F0AB00"/>
                </a:solidFill>
                <a:latin typeface="+mj-lt"/>
                <a:ea typeface="+mj-ea"/>
                <a:cs typeface="+mj-cs"/>
                <a:sym typeface="Arial"/>
              </a:defRPr>
            </a:lvl1pPr>
          </a:lstStyle>
          <a:p>
            <a:pPr/>
            <a:r>
              <a:t>Texte du titre</a:t>
            </a:r>
          </a:p>
        </p:txBody>
      </p:sp>
      <p:sp>
        <p:nvSpPr>
          <p:cNvPr id="149" name="Texte niveau 1…"/>
          <p:cNvSpPr txBox="1"/>
          <p:nvPr>
            <p:ph type="body" idx="1"/>
          </p:nvPr>
        </p:nvSpPr>
        <p:spPr>
          <a:xfrm>
            <a:off x="1069847" y="2121407"/>
            <a:ext cx="10058401" cy="4050793"/>
          </a:xfrm>
          <a:prstGeom prst="rect">
            <a:avLst/>
          </a:prstGeom>
        </p:spPr>
        <p:txBody>
          <a:bodyPr>
            <a:normAutofit fontScale="100000" lnSpcReduction="0"/>
          </a:bodyPr>
          <a:lstStyle>
            <a:lvl1pPr>
              <a:defRPr>
                <a:latin typeface="+mj-lt"/>
                <a:ea typeface="+mj-ea"/>
                <a:cs typeface="+mj-cs"/>
                <a:sym typeface="Arial"/>
              </a:defRPr>
            </a:lvl1pPr>
            <a:lvl2pPr>
              <a:defRPr>
                <a:latin typeface="+mj-lt"/>
                <a:ea typeface="+mj-ea"/>
                <a:cs typeface="+mj-cs"/>
                <a:sym typeface="Arial"/>
              </a:defRPr>
            </a:lvl2pPr>
            <a:lvl3pPr>
              <a:defRPr>
                <a:latin typeface="+mj-lt"/>
                <a:ea typeface="+mj-ea"/>
                <a:cs typeface="+mj-cs"/>
                <a:sym typeface="Arial"/>
              </a:defRPr>
            </a:lvl3pPr>
            <a:lvl4pPr>
              <a:defRPr>
                <a:latin typeface="+mj-lt"/>
                <a:ea typeface="+mj-ea"/>
                <a:cs typeface="+mj-cs"/>
                <a:sym typeface="Arial"/>
              </a:defRPr>
            </a:lvl4pPr>
            <a:lvl5pPr>
              <a:defRPr>
                <a:latin typeface="+mj-lt"/>
                <a:ea typeface="+mj-ea"/>
                <a:cs typeface="+mj-cs"/>
                <a:sym typeface="Arial"/>
              </a:defRPr>
            </a:lvl5pPr>
          </a:lstStyle>
          <a:p>
            <a:pPr/>
            <a:r>
              <a:t>Texte niveau 1</a:t>
            </a:r>
          </a:p>
          <a:p>
            <a:pPr lvl="1"/>
            <a:r>
              <a:t>Texte niveau 2</a:t>
            </a:r>
          </a:p>
          <a:p>
            <a:pPr lvl="2"/>
            <a:r>
              <a:t>Texte niveau 3</a:t>
            </a:r>
          </a:p>
          <a:p>
            <a:pPr lvl="3"/>
            <a:r>
              <a:t>Texte niveau 4</a:t>
            </a:r>
          </a:p>
          <a:p>
            <a:pPr lvl="4"/>
            <a:r>
              <a:t>Texte niveau 5</a:t>
            </a:r>
          </a:p>
        </p:txBody>
      </p:sp>
      <p:pic>
        <p:nvPicPr>
          <p:cNvPr id="150" name="Picture 6" descr="Picture 6"/>
          <p:cNvPicPr>
            <a:picLocks noChangeAspect="1"/>
          </p:cNvPicPr>
          <p:nvPr/>
        </p:nvPicPr>
        <p:blipFill>
          <a:blip r:embed="rId2">
            <a:extLst/>
          </a:blip>
          <a:stretch>
            <a:fillRect/>
          </a:stretch>
        </p:blipFill>
        <p:spPr>
          <a:xfrm>
            <a:off x="8940696" y="6458029"/>
            <a:ext cx="2739433" cy="225553"/>
          </a:xfrm>
          <a:prstGeom prst="rect">
            <a:avLst/>
          </a:prstGeom>
          <a:ln w="12700">
            <a:miter lim="400000"/>
          </a:ln>
        </p:spPr>
      </p:pic>
      <p:sp>
        <p:nvSpPr>
          <p:cNvPr id="151" name="Straight Connector 7"/>
          <p:cNvSpPr/>
          <p:nvPr/>
        </p:nvSpPr>
        <p:spPr>
          <a:xfrm>
            <a:off x="587462" y="6349719"/>
            <a:ext cx="11092669" cy="1"/>
          </a:xfrm>
          <a:prstGeom prst="line">
            <a:avLst/>
          </a:prstGeom>
          <a:ln w="3175">
            <a:solidFill>
              <a:srgbClr val="808080"/>
            </a:solidFill>
          </a:ln>
        </p:spPr>
        <p:txBody>
          <a:bodyPr lIns="45719" rIns="45719"/>
          <a:lstStyle/>
          <a:p>
            <a:pPr/>
          </a:p>
        </p:txBody>
      </p:sp>
      <p:sp>
        <p:nvSpPr>
          <p:cNvPr id="152" name="Text Placeholder 4"/>
          <p:cNvSpPr/>
          <p:nvPr>
            <p:ph type="body" sz="quarter" idx="13"/>
          </p:nvPr>
        </p:nvSpPr>
        <p:spPr>
          <a:xfrm>
            <a:off x="588434" y="6407148"/>
            <a:ext cx="6105877" cy="383120"/>
          </a:xfrm>
          <a:prstGeom prst="rect">
            <a:avLst/>
          </a:prstGeom>
        </p:spPr>
        <p:txBody>
          <a:bodyPr lIns="0" tIns="0" rIns="0" bIns="0" anchor="ctr">
            <a:normAutofit fontScale="100000" lnSpcReduction="0"/>
          </a:bodyPr>
          <a:lstStyle/>
          <a:p>
            <a:pPr marL="0" indent="0">
              <a:buClrTx/>
              <a:buSzTx/>
              <a:buFontTx/>
              <a:buNone/>
              <a:defRPr sz="1200"/>
            </a:pPr>
          </a:p>
        </p:txBody>
      </p:sp>
      <p:sp>
        <p:nvSpPr>
          <p:cNvPr id="153" name="Numéro de diapositive"/>
          <p:cNvSpPr txBox="1"/>
          <p:nvPr>
            <p:ph type="sldNum" sz="quarter" idx="2"/>
          </p:nvPr>
        </p:nvSpPr>
        <p:spPr>
          <a:xfrm>
            <a:off x="73152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9" name="Texte du titre"/>
          <p:cNvSpPr txBox="1"/>
          <p:nvPr>
            <p:ph type="title"/>
          </p:nvPr>
        </p:nvSpPr>
        <p:spPr>
          <a:prstGeom prst="rect">
            <a:avLst/>
          </a:prstGeom>
        </p:spPr>
        <p:txBody>
          <a:bodyPr/>
          <a:lstStyle/>
          <a:p>
            <a:pPr/>
            <a:r>
              <a:t>Texte du titre</a:t>
            </a:r>
          </a:p>
        </p:txBody>
      </p:sp>
      <p:sp>
        <p:nvSpPr>
          <p:cNvPr id="30" name="Texte niveau 1…"/>
          <p:cNvSpPr txBox="1"/>
          <p:nvPr>
            <p:ph type="body" idx="1"/>
          </p:nvPr>
        </p:nvSpPr>
        <p:spPr>
          <a:xfrm>
            <a:off x="1069847" y="2121407"/>
            <a:ext cx="10058401" cy="4050793"/>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38" name="Texte du titre"/>
          <p:cNvSpPr txBox="1"/>
          <p:nvPr>
            <p:ph type="title"/>
          </p:nvPr>
        </p:nvSpPr>
        <p:spPr>
          <a:prstGeom prst="rect">
            <a:avLst/>
          </a:prstGeom>
        </p:spPr>
        <p:txBody>
          <a:bodyPr/>
          <a:lstStyle/>
          <a:p>
            <a:pPr/>
            <a:r>
              <a:t>Texte du titre</a:t>
            </a:r>
          </a:p>
        </p:txBody>
      </p:sp>
      <p:sp>
        <p:nvSpPr>
          <p:cNvPr id="39" name="Texte niveau 1…"/>
          <p:cNvSpPr txBox="1"/>
          <p:nvPr>
            <p:ph type="body" sz="half" idx="1"/>
          </p:nvPr>
        </p:nvSpPr>
        <p:spPr>
          <a:xfrm>
            <a:off x="1069847" y="2194560"/>
            <a:ext cx="4754881" cy="3977641"/>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0" name="Google Shape;39;p4"/>
          <p:cNvSpPr txBox="1"/>
          <p:nvPr>
            <p:ph type="body" sz="half" idx="13"/>
          </p:nvPr>
        </p:nvSpPr>
        <p:spPr>
          <a:xfrm>
            <a:off x="6364223" y="2194560"/>
            <a:ext cx="4754881" cy="3977641"/>
          </a:xfrm>
          <a:prstGeom prst="rect">
            <a:avLst/>
          </a:prstGeom>
        </p:spPr>
        <p:txBody>
          <a:bodyPr>
            <a:normAutofit fontScale="100000" lnSpcReduction="0"/>
          </a:bodyPr>
          <a:lstStyle/>
          <a:p>
            <a:pP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4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55" name="Texte du titre"/>
          <p:cNvSpPr txBox="1"/>
          <p:nvPr>
            <p:ph type="title"/>
          </p:nvPr>
        </p:nvSpPr>
        <p:spPr>
          <a:prstGeom prst="rect">
            <a:avLst/>
          </a:prstGeom>
        </p:spPr>
        <p:txBody>
          <a:bodyPr/>
          <a:lstStyle/>
          <a:p>
            <a:pPr/>
            <a:r>
              <a:t>Texte du titre</a:t>
            </a:r>
          </a:p>
        </p:txBody>
      </p:sp>
      <p:sp>
        <p:nvSpPr>
          <p:cNvPr id="5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_HEADER">
    <p:spTree>
      <p:nvGrpSpPr>
        <p:cNvPr id="1" name=""/>
        <p:cNvGrpSpPr/>
        <p:nvPr/>
      </p:nvGrpSpPr>
      <p:grpSpPr>
        <a:xfrm>
          <a:off x="0" y="0"/>
          <a:ext cx="0" cy="0"/>
          <a:chOff x="0" y="0"/>
          <a:chExt cx="0" cy="0"/>
        </a:xfrm>
      </p:grpSpPr>
      <p:sp>
        <p:nvSpPr>
          <p:cNvPr id="63" name="Google Shape;51;p7"/>
          <p:cNvSpPr/>
          <p:nvPr/>
        </p:nvSpPr>
        <p:spPr>
          <a:xfrm>
            <a:off x="0" y="4917988"/>
            <a:ext cx="12192000" cy="1940012"/>
          </a:xfrm>
          <a:prstGeom prst="rect">
            <a:avLst/>
          </a:prstGeom>
          <a:blipFill>
            <a:blip r:embed="rId2"/>
          </a:blipFill>
          <a:ln w="12700">
            <a:miter lim="400000"/>
          </a:ln>
        </p:spPr>
        <p:txBody>
          <a:bodyPr lIns="45719" rIns="45719" anchor="ctr"/>
          <a:lstStyle/>
          <a:p>
            <a:pPr/>
          </a:p>
        </p:txBody>
      </p:sp>
      <p:sp>
        <p:nvSpPr>
          <p:cNvPr id="64" name="Texte du titre"/>
          <p:cNvSpPr txBox="1"/>
          <p:nvPr>
            <p:ph type="title"/>
          </p:nvPr>
        </p:nvSpPr>
        <p:spPr>
          <a:xfrm>
            <a:off x="2167127" y="1225296"/>
            <a:ext cx="9281161" cy="3520441"/>
          </a:xfrm>
          <a:prstGeom prst="rect">
            <a:avLst/>
          </a:prstGeom>
        </p:spPr>
        <p:txBody>
          <a:bodyPr/>
          <a:lstStyle>
            <a:lvl1pPr>
              <a:lnSpc>
                <a:spcPct val="80000"/>
              </a:lnSpc>
              <a:defRPr sz="8000"/>
            </a:lvl1pPr>
          </a:lstStyle>
          <a:p>
            <a:pPr/>
            <a:r>
              <a:t>Texte du titre</a:t>
            </a:r>
          </a:p>
        </p:txBody>
      </p:sp>
      <p:sp>
        <p:nvSpPr>
          <p:cNvPr id="65" name="Texte niveau 1…"/>
          <p:cNvSpPr txBox="1"/>
          <p:nvPr>
            <p:ph type="body" sz="quarter" idx="1"/>
          </p:nvPr>
        </p:nvSpPr>
        <p:spPr>
          <a:xfrm>
            <a:off x="2165774" y="5020055"/>
            <a:ext cx="9052560" cy="1066801"/>
          </a:xfrm>
          <a:prstGeom prst="rect">
            <a:avLst/>
          </a:prstGeom>
        </p:spPr>
        <p:txBody>
          <a:bodyPr>
            <a:normAutofit fontScale="100000" lnSpcReduction="0"/>
          </a:bodyPr>
          <a:lstStyle>
            <a:lvl1pPr marL="228600" indent="0">
              <a:buClrTx/>
              <a:buSzTx/>
              <a:buFontTx/>
              <a:buNone/>
            </a:lvl1pPr>
            <a:lvl2pPr marL="228600" indent="457200">
              <a:buClrTx/>
              <a:buSzTx/>
              <a:buFontTx/>
              <a:buNone/>
            </a:lvl2pPr>
            <a:lvl3pPr marL="228600" indent="914400">
              <a:buClrTx/>
              <a:buSzTx/>
              <a:buFontTx/>
              <a:buNone/>
            </a:lvl3pPr>
            <a:lvl4pPr marL="228600" indent="1371600">
              <a:buClrTx/>
              <a:buSzTx/>
              <a:buFontTx/>
              <a:buNone/>
            </a:lvl4pPr>
            <a:lvl5pPr marL="228600" indent="1828800">
              <a:buClrTx/>
              <a:buSzTx/>
              <a:buFontTx/>
              <a:buNone/>
            </a:lvl5pPr>
          </a:lstStyle>
          <a:p>
            <a:pPr/>
            <a:r>
              <a:t>Texte niveau 1</a:t>
            </a:r>
          </a:p>
          <a:p>
            <a:pPr lvl="1"/>
            <a:r>
              <a:t>Texte niveau 2</a:t>
            </a:r>
          </a:p>
          <a:p>
            <a:pPr lvl="2"/>
            <a:r>
              <a:t>Texte niveau 3</a:t>
            </a:r>
          </a:p>
          <a:p>
            <a:pPr lvl="3"/>
            <a:r>
              <a:t>Texte niveau 4</a:t>
            </a:r>
          </a:p>
          <a:p>
            <a:pPr lvl="4"/>
            <a:r>
              <a:t>Texte niveau 5</a:t>
            </a:r>
          </a:p>
        </p:txBody>
      </p:sp>
      <p:grpSp>
        <p:nvGrpSpPr>
          <p:cNvPr id="68" name="Google Shape;56;p7"/>
          <p:cNvGrpSpPr/>
          <p:nvPr/>
        </p:nvGrpSpPr>
        <p:grpSpPr>
          <a:xfrm>
            <a:off x="897399" y="2325847"/>
            <a:ext cx="1080904" cy="1080903"/>
            <a:chOff x="0" y="0"/>
            <a:chExt cx="1080903" cy="1080902"/>
          </a:xfrm>
        </p:grpSpPr>
        <p:sp>
          <p:nvSpPr>
            <p:cNvPr id="66" name="Google Shape;57;p7"/>
            <p:cNvSpPr/>
            <p:nvPr/>
          </p:nvSpPr>
          <p:spPr>
            <a:xfrm>
              <a:off x="0" y="-1"/>
              <a:ext cx="1080904" cy="1080904"/>
            </a:xfrm>
            <a:prstGeom prst="ellipse">
              <a:avLst/>
            </a:prstGeom>
            <a:blipFill rotWithShape="1">
              <a:blip r:embed="rId3"/>
              <a:srcRect l="0" t="0" r="0" b="0"/>
              <a:tile tx="0" ty="0" sx="100000" sy="100000" flip="none" algn="tl"/>
            </a:blipFill>
            <a:ln w="12700" cap="flat">
              <a:noFill/>
              <a:miter lim="400000"/>
            </a:ln>
            <a:effectLst/>
          </p:spPr>
          <p:txBody>
            <a:bodyPr wrap="square" lIns="45719" tIns="45719" rIns="45719" bIns="45719" numCol="1" anchor="ctr">
              <a:noAutofit/>
            </a:bodyPr>
            <a:lstStyle/>
            <a:p>
              <a:pPr/>
            </a:p>
          </p:txBody>
        </p:sp>
        <p:sp>
          <p:nvSpPr>
            <p:cNvPr id="67" name="Google Shape;58;p7"/>
            <p:cNvSpPr/>
            <p:nvPr/>
          </p:nvSpPr>
          <p:spPr>
            <a:xfrm>
              <a:off x="108090" y="108089"/>
              <a:ext cx="864726" cy="864724"/>
            </a:xfrm>
            <a:prstGeom prst="ellipse">
              <a:avLst/>
            </a:prstGeom>
            <a:noFill/>
            <a:ln w="25400" cap="flat">
              <a:solidFill>
                <a:srgbClr val="FFFFFF"/>
              </a:solidFill>
              <a:prstDash val="solid"/>
              <a:round/>
            </a:ln>
            <a:effectLst/>
          </p:spPr>
          <p:txBody>
            <a:bodyPr wrap="square" lIns="45719" tIns="45719" rIns="45719" bIns="45719" numCol="1" anchor="ctr">
              <a:noAutofit/>
            </a:bodyPr>
            <a:lstStyle/>
            <a:p>
              <a:pPr/>
            </a:p>
          </p:txBody>
        </p:sp>
      </p:grpSp>
      <p:sp>
        <p:nvSpPr>
          <p:cNvPr id="69" name="Numéro de diapositive"/>
          <p:cNvSpPr txBox="1"/>
          <p:nvPr>
            <p:ph type="sldNum" sz="quarter" idx="2"/>
          </p:nvPr>
        </p:nvSpPr>
        <p:spPr>
          <a:xfrm>
            <a:off x="1188033" y="2604699"/>
            <a:ext cx="499636" cy="523201"/>
          </a:xfrm>
          <a:prstGeom prst="rect">
            <a:avLst/>
          </a:prstGeom>
        </p:spPr>
        <p:txBody>
          <a:bodyPr/>
          <a:lstStyle>
            <a:lvl1pPr>
              <a:defRPr sz="2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76" name="Texte du titre"/>
          <p:cNvSpPr txBox="1"/>
          <p:nvPr>
            <p:ph type="title"/>
          </p:nvPr>
        </p:nvSpPr>
        <p:spPr>
          <a:prstGeom prst="rect">
            <a:avLst/>
          </a:prstGeom>
        </p:spPr>
        <p:txBody>
          <a:bodyPr/>
          <a:lstStyle/>
          <a:p>
            <a:pPr/>
            <a:r>
              <a:t>Texte du titre</a:t>
            </a:r>
          </a:p>
        </p:txBody>
      </p:sp>
      <p:sp>
        <p:nvSpPr>
          <p:cNvPr id="77" name="Texte niveau 1…"/>
          <p:cNvSpPr txBox="1"/>
          <p:nvPr>
            <p:ph type="body" sz="quarter" idx="1"/>
          </p:nvPr>
        </p:nvSpPr>
        <p:spPr>
          <a:xfrm>
            <a:off x="1066800" y="2048255"/>
            <a:ext cx="4754880" cy="640082"/>
          </a:xfrm>
          <a:prstGeom prst="rect">
            <a:avLst/>
          </a:prstGeom>
        </p:spPr>
        <p:txBody>
          <a:bodyPr anchor="ctr">
            <a:normAutofit fontScale="100000" lnSpcReduction="0"/>
          </a:bodyPr>
          <a:lstStyle>
            <a:lvl1pPr marL="228600" indent="0">
              <a:buClrTx/>
              <a:buSzTx/>
              <a:buFontTx/>
              <a:buNone/>
              <a:defRPr b="1">
                <a:solidFill>
                  <a:srgbClr val="9E3611"/>
                </a:solidFill>
              </a:defRPr>
            </a:lvl1pPr>
            <a:lvl2pPr marL="228600" indent="457200">
              <a:buClrTx/>
              <a:buSzTx/>
              <a:buFontTx/>
              <a:buNone/>
              <a:defRPr b="1">
                <a:solidFill>
                  <a:srgbClr val="9E3611"/>
                </a:solidFill>
              </a:defRPr>
            </a:lvl2pPr>
            <a:lvl3pPr marL="228600" indent="914400">
              <a:buClrTx/>
              <a:buSzTx/>
              <a:buFontTx/>
              <a:buNone/>
              <a:defRPr b="1">
                <a:solidFill>
                  <a:srgbClr val="9E3611"/>
                </a:solidFill>
              </a:defRPr>
            </a:lvl3pPr>
            <a:lvl4pPr marL="228600" indent="1371600">
              <a:buClrTx/>
              <a:buSzTx/>
              <a:buFontTx/>
              <a:buNone/>
              <a:defRPr b="1">
                <a:solidFill>
                  <a:srgbClr val="9E3611"/>
                </a:solidFill>
              </a:defRPr>
            </a:lvl4pPr>
            <a:lvl5pPr marL="228600" indent="1828800">
              <a:buClrTx/>
              <a:buSzTx/>
              <a:buFontTx/>
              <a:buNone/>
              <a:defRPr b="1">
                <a:solidFill>
                  <a:srgbClr val="9E3611"/>
                </a:solidFill>
              </a:defRPr>
            </a:lvl5pPr>
          </a:lstStyle>
          <a:p>
            <a:pPr/>
            <a:r>
              <a:t>Texte niveau 1</a:t>
            </a:r>
          </a:p>
          <a:p>
            <a:pPr lvl="1"/>
            <a:r>
              <a:t>Texte niveau 2</a:t>
            </a:r>
          </a:p>
          <a:p>
            <a:pPr lvl="2"/>
            <a:r>
              <a:t>Texte niveau 3</a:t>
            </a:r>
          </a:p>
          <a:p>
            <a:pPr lvl="3"/>
            <a:r>
              <a:t>Texte niveau 4</a:t>
            </a:r>
          </a:p>
          <a:p>
            <a:pPr lvl="4"/>
            <a:r>
              <a:t>Texte niveau 5</a:t>
            </a:r>
          </a:p>
        </p:txBody>
      </p:sp>
      <p:sp>
        <p:nvSpPr>
          <p:cNvPr id="78" name="Google Shape;63;p8"/>
          <p:cNvSpPr txBox="1"/>
          <p:nvPr>
            <p:ph type="body" sz="quarter" idx="13"/>
          </p:nvPr>
        </p:nvSpPr>
        <p:spPr>
          <a:xfrm>
            <a:off x="1069847" y="2743200"/>
            <a:ext cx="4754881" cy="3291841"/>
          </a:xfrm>
          <a:prstGeom prst="rect">
            <a:avLst/>
          </a:prstGeom>
        </p:spPr>
        <p:txBody>
          <a:bodyPr>
            <a:normAutofit fontScale="100000" lnSpcReduction="0"/>
          </a:bodyPr>
          <a:lstStyle/>
          <a:p>
            <a:pPr/>
          </a:p>
        </p:txBody>
      </p:sp>
      <p:sp>
        <p:nvSpPr>
          <p:cNvPr id="79" name="Google Shape;64;p8"/>
          <p:cNvSpPr txBox="1"/>
          <p:nvPr>
            <p:ph type="body" sz="quarter" idx="14"/>
          </p:nvPr>
        </p:nvSpPr>
        <p:spPr>
          <a:xfrm>
            <a:off x="6364223" y="2048255"/>
            <a:ext cx="4754881" cy="640082"/>
          </a:xfrm>
          <a:prstGeom prst="rect">
            <a:avLst/>
          </a:prstGeom>
        </p:spPr>
        <p:txBody>
          <a:bodyPr anchor="ctr">
            <a:normAutofit fontScale="100000" lnSpcReduction="0"/>
          </a:bodyPr>
          <a:lstStyle/>
          <a:p>
            <a:pPr marL="228600" indent="0">
              <a:buClrTx/>
              <a:buSzTx/>
              <a:buFontTx/>
              <a:buNone/>
              <a:defRPr b="1">
                <a:solidFill>
                  <a:srgbClr val="9E3611"/>
                </a:solidFill>
              </a:defRPr>
            </a:pPr>
          </a:p>
        </p:txBody>
      </p:sp>
      <p:sp>
        <p:nvSpPr>
          <p:cNvPr id="80" name="Google Shape;65;p8"/>
          <p:cNvSpPr txBox="1"/>
          <p:nvPr>
            <p:ph type="body" sz="quarter" idx="15"/>
          </p:nvPr>
        </p:nvSpPr>
        <p:spPr>
          <a:xfrm>
            <a:off x="6364223" y="2743200"/>
            <a:ext cx="4754881" cy="3291841"/>
          </a:xfrm>
          <a:prstGeom prst="rect">
            <a:avLst/>
          </a:prstGeom>
        </p:spPr>
        <p:txBody>
          <a:bodyPr>
            <a:normAutofit fontScale="100000" lnSpcReduction="0"/>
          </a:bodyPr>
          <a:lstStyle/>
          <a:p>
            <a:pP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_WITH_CAPTION_TEXT">
    <p:spTree>
      <p:nvGrpSpPr>
        <p:cNvPr id="1" name=""/>
        <p:cNvGrpSpPr/>
        <p:nvPr/>
      </p:nvGrpSpPr>
      <p:grpSpPr>
        <a:xfrm>
          <a:off x="0" y="0"/>
          <a:ext cx="0" cy="0"/>
          <a:chOff x="0" y="0"/>
          <a:chExt cx="0" cy="0"/>
        </a:xfrm>
      </p:grpSpPr>
      <p:sp>
        <p:nvSpPr>
          <p:cNvPr id="95" name="Google Shape;74;p10"/>
          <p:cNvSpPr/>
          <p:nvPr/>
        </p:nvSpPr>
        <p:spPr>
          <a:xfrm>
            <a:off x="8303739" y="-1"/>
            <a:ext cx="3888260" cy="6858001"/>
          </a:xfrm>
          <a:prstGeom prst="rect">
            <a:avLst/>
          </a:prstGeom>
          <a:blipFill>
            <a:blip r:embed="rId2"/>
          </a:blipFill>
          <a:ln w="12700">
            <a:miter lim="400000"/>
          </a:ln>
        </p:spPr>
        <p:txBody>
          <a:bodyPr lIns="45719" rIns="45719" anchor="ctr"/>
          <a:lstStyle/>
          <a:p>
            <a:pPr/>
          </a:p>
        </p:txBody>
      </p:sp>
      <p:sp>
        <p:nvSpPr>
          <p:cNvPr id="96" name="Texte du titre"/>
          <p:cNvSpPr txBox="1"/>
          <p:nvPr>
            <p:ph type="title"/>
          </p:nvPr>
        </p:nvSpPr>
        <p:spPr>
          <a:xfrm>
            <a:off x="8549640" y="685800"/>
            <a:ext cx="3200401" cy="1737361"/>
          </a:xfrm>
          <a:prstGeom prst="rect">
            <a:avLst/>
          </a:prstGeom>
        </p:spPr>
        <p:txBody>
          <a:bodyPr anchor="b"/>
          <a:lstStyle>
            <a:lvl1pPr>
              <a:defRPr b="1" sz="3200"/>
            </a:lvl1pPr>
          </a:lstStyle>
          <a:p>
            <a:pPr/>
            <a:r>
              <a:t>Texte du titre</a:t>
            </a:r>
          </a:p>
        </p:txBody>
      </p:sp>
      <p:sp>
        <p:nvSpPr>
          <p:cNvPr id="97" name="Texte niveau 1…"/>
          <p:cNvSpPr txBox="1"/>
          <p:nvPr>
            <p:ph type="body" idx="1"/>
          </p:nvPr>
        </p:nvSpPr>
        <p:spPr>
          <a:xfrm>
            <a:off x="838200" y="685800"/>
            <a:ext cx="6711696" cy="5020056"/>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98" name="Google Shape;77;p10"/>
          <p:cNvSpPr txBox="1"/>
          <p:nvPr>
            <p:ph type="body" sz="quarter" idx="13"/>
          </p:nvPr>
        </p:nvSpPr>
        <p:spPr>
          <a:xfrm>
            <a:off x="8549640" y="2423160"/>
            <a:ext cx="3200401" cy="3291841"/>
          </a:xfrm>
          <a:prstGeom prst="rect">
            <a:avLst/>
          </a:prstGeom>
        </p:spPr>
        <p:txBody>
          <a:bodyPr>
            <a:normAutofit fontScale="100000" lnSpcReduction="0"/>
          </a:bodyPr>
          <a:lstStyle/>
          <a:p>
            <a:pPr marL="228600" indent="0">
              <a:lnSpc>
                <a:spcPct val="100000"/>
              </a:lnSpc>
              <a:spcBef>
                <a:spcPts val="1000"/>
              </a:spcBef>
              <a:buClrTx/>
              <a:buSzTx/>
              <a:buFontTx/>
              <a:buNone/>
              <a:defRPr sz="1400">
                <a:solidFill>
                  <a:srgbClr val="9E3611"/>
                </a:solidFill>
              </a:defRPr>
            </a:pPr>
          </a:p>
        </p:txBody>
      </p:sp>
      <p:grpSp>
        <p:nvGrpSpPr>
          <p:cNvPr id="101" name="Google Shape;80;p10"/>
          <p:cNvGrpSpPr/>
          <p:nvPr/>
        </p:nvGrpSpPr>
        <p:grpSpPr>
          <a:xfrm>
            <a:off x="11401724" y="6229680"/>
            <a:ext cx="457201" cy="457201"/>
            <a:chOff x="0" y="0"/>
            <a:chExt cx="457200" cy="457200"/>
          </a:xfrm>
        </p:grpSpPr>
        <p:sp>
          <p:nvSpPr>
            <p:cNvPr id="99" name="Google Shape;81;p10"/>
            <p:cNvSpPr/>
            <p:nvPr/>
          </p:nvSpPr>
          <p:spPr>
            <a:xfrm>
              <a:off x="0" y="0"/>
              <a:ext cx="457200" cy="457200"/>
            </a:xfrm>
            <a:prstGeom prst="ellipse">
              <a:avLst/>
            </a:prstGeom>
            <a:blipFill rotWithShape="1">
              <a:blip r:embed="rId3"/>
              <a:srcRect l="0" t="0" r="0" b="0"/>
              <a:tile tx="0" ty="0" sx="100000" sy="100000" flip="none" algn="tl"/>
            </a:blipFill>
            <a:ln w="12700" cap="flat">
              <a:noFill/>
              <a:miter lim="400000"/>
            </a:ln>
            <a:effectLst/>
          </p:spPr>
          <p:txBody>
            <a:bodyPr wrap="square" lIns="45719" tIns="45719" rIns="45719" bIns="45719" numCol="1" anchor="ctr">
              <a:noAutofit/>
            </a:bodyPr>
            <a:lstStyle/>
            <a:p>
              <a:pPr/>
            </a:p>
          </p:txBody>
        </p:sp>
        <p:sp>
          <p:nvSpPr>
            <p:cNvPr id="100" name="Google Shape;82;p10"/>
            <p:cNvSpPr/>
            <p:nvPr/>
          </p:nvSpPr>
          <p:spPr>
            <a:xfrm>
              <a:off x="29193" y="29192"/>
              <a:ext cx="398815" cy="39881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p>
          </p:txBody>
        </p:sp>
      </p:grpSp>
      <p:sp>
        <p:nvSpPr>
          <p:cNvPr id="10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grpSp>
        <p:nvGrpSpPr>
          <p:cNvPr id="4" name="Google Shape;14;p1"/>
          <p:cNvGrpSpPr/>
          <p:nvPr/>
        </p:nvGrpSpPr>
        <p:grpSpPr>
          <a:xfrm>
            <a:off x="11401724" y="6229680"/>
            <a:ext cx="457201" cy="457201"/>
            <a:chOff x="0" y="0"/>
            <a:chExt cx="457200" cy="457200"/>
          </a:xfrm>
        </p:grpSpPr>
        <p:sp>
          <p:nvSpPr>
            <p:cNvPr id="2" name="Google Shape;15;p1"/>
            <p:cNvSpPr/>
            <p:nvPr/>
          </p:nvSpPr>
          <p:spPr>
            <a:xfrm>
              <a:off x="0" y="0"/>
              <a:ext cx="457200" cy="457200"/>
            </a:xfrm>
            <a:prstGeom prst="ellipse">
              <a:avLst/>
            </a:prstGeom>
            <a:blipFill rotWithShape="1">
              <a:blip r:embed="rId2"/>
              <a:srcRect l="0" t="0" r="0" b="0"/>
              <a:tile tx="0" ty="0" sx="100000" sy="100000" flip="none" algn="tl"/>
            </a:blipFill>
            <a:ln w="12700" cap="flat">
              <a:noFill/>
              <a:miter lim="400000"/>
            </a:ln>
            <a:effectLst/>
          </p:spPr>
          <p:txBody>
            <a:bodyPr wrap="square" lIns="45719" tIns="45719" rIns="45719" bIns="45719" numCol="1" anchor="ctr">
              <a:noAutofit/>
            </a:bodyPr>
            <a:lstStyle/>
            <a:p>
              <a:pPr/>
            </a:p>
          </p:txBody>
        </p:sp>
        <p:sp>
          <p:nvSpPr>
            <p:cNvPr id="3" name="Google Shape;16;p1"/>
            <p:cNvSpPr/>
            <p:nvPr/>
          </p:nvSpPr>
          <p:spPr>
            <a:xfrm>
              <a:off x="29193" y="29192"/>
              <a:ext cx="398815" cy="39881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p>
          </p:txBody>
        </p:sp>
      </p:grpSp>
      <p:sp>
        <p:nvSpPr>
          <p:cNvPr id="5" name="Texte du titre"/>
          <p:cNvSpPr txBox="1"/>
          <p:nvPr>
            <p:ph type="title"/>
          </p:nvPr>
        </p:nvSpPr>
        <p:spPr>
          <a:xfrm>
            <a:off x="1069847" y="484631"/>
            <a:ext cx="10058401" cy="160934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Texte du titre</a:t>
            </a:r>
          </a:p>
        </p:txBody>
      </p:sp>
      <p:sp>
        <p:nvSpPr>
          <p:cNvPr id="6" name="Texte niveau 1…"/>
          <p:cNvSpPr txBox="1"/>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lstStyle/>
          <a:p>
            <a:pPr/>
            <a:r>
              <a:t>Texte niveau 1</a:t>
            </a:r>
          </a:p>
          <a:p>
            <a:pPr lvl="1"/>
            <a:r>
              <a:t>Texte niveau 2</a:t>
            </a:r>
          </a:p>
          <a:p>
            <a:pPr lvl="2"/>
            <a:r>
              <a:t>Texte niveau 3</a:t>
            </a:r>
          </a:p>
          <a:p>
            <a:pPr lvl="3"/>
            <a:r>
              <a:t>Texte niveau 4</a:t>
            </a:r>
          </a:p>
          <a:p>
            <a:pPr lvl="4"/>
            <a:r>
              <a:t>Texte niveau 5</a:t>
            </a:r>
          </a:p>
        </p:txBody>
      </p:sp>
      <p:sp>
        <p:nvSpPr>
          <p:cNvPr id="7" name="Numéro de diapositive"/>
          <p:cNvSpPr txBox="1"/>
          <p:nvPr>
            <p:ph type="sldNum" sz="quarter" idx="2"/>
          </p:nvPr>
        </p:nvSpPr>
        <p:spPr>
          <a:xfrm>
            <a:off x="11480234" y="6301696"/>
            <a:ext cx="301869" cy="307301"/>
          </a:xfrm>
          <a:prstGeom prst="rect">
            <a:avLst/>
          </a:prstGeom>
          <a:ln w="12700">
            <a:miter lim="400000"/>
          </a:ln>
        </p:spPr>
        <p:txBody>
          <a:bodyPr wrap="none" lIns="45699" tIns="45699" rIns="45699" bIns="45699" anchor="ctr">
            <a:spAutoFit/>
          </a:bodyPr>
          <a:lstStyle>
            <a:lvl1pPr algn="ctr">
              <a:defRPr b="1">
                <a:solidFill>
                  <a:srgbClr val="FFFFFF"/>
                </a:solidFill>
                <a:latin typeface="Rokkitt"/>
                <a:ea typeface="Rokkitt"/>
                <a:cs typeface="Rokkitt"/>
                <a:sym typeface="Rokkit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1pPr>
      <a:lvl2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2pPr>
      <a:lvl3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3pPr>
      <a:lvl4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4pPr>
      <a:lvl5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5pPr>
      <a:lvl6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6pPr>
      <a:lvl7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7pPr>
      <a:lvl8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8pPr>
      <a:lvl9pPr marL="0" marR="0" indent="0" algn="l" defTabSz="914400" rtl="0" latinLnBrk="0">
        <a:lnSpc>
          <a:spcPct val="90000"/>
        </a:lnSpc>
        <a:spcBef>
          <a:spcPts val="0"/>
        </a:spcBef>
        <a:spcAft>
          <a:spcPts val="0"/>
        </a:spcAft>
        <a:buClrTx/>
        <a:buSzTx/>
        <a:buFontTx/>
        <a:buNone/>
        <a:tabLst/>
        <a:defRPr b="0" baseline="0" cap="none" i="0" spc="0" strike="noStrike" sz="5400" u="none">
          <a:ln>
            <a:noFill/>
          </a:ln>
          <a:solidFill>
            <a:srgbClr val="000000"/>
          </a:solidFill>
          <a:uFillTx/>
          <a:latin typeface="Rokkitt"/>
          <a:ea typeface="Rokkitt"/>
          <a:cs typeface="Rokkitt"/>
          <a:sym typeface="Rokkitt"/>
        </a:defRPr>
      </a:lvl9pPr>
    </p:titleStyle>
    <p:bodyStyle>
      <a:lvl1pPr marL="457200" marR="0" indent="-33655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1pPr>
      <a:lvl2pPr marL="950594" marR="0" indent="-36195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2pPr>
      <a:lvl3pPr marL="1450339" marR="0" indent="-39370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3pPr>
      <a:lvl4pPr marL="1907539" marR="0" indent="-39370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4pPr>
      <a:lvl5pPr marL="2364739" marR="0" indent="-39370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5pPr>
      <a:lvl6pPr marL="2821939" marR="0" indent="-39370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6pPr>
      <a:lvl7pPr marL="3279140" marR="0" indent="-393700"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7pPr>
      <a:lvl8pPr marL="3736339" marR="0" indent="-393698"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8pPr>
      <a:lvl9pPr marL="4193539" marR="0" indent="-393698" algn="l" defTabSz="914400" rtl="0" latinLnBrk="0">
        <a:lnSpc>
          <a:spcPct val="90000"/>
        </a:lnSpc>
        <a:spcBef>
          <a:spcPts val="1200"/>
        </a:spcBef>
        <a:spcAft>
          <a:spcPts val="0"/>
        </a:spcAft>
        <a:buClr>
          <a:srgbClr val="9E3611"/>
        </a:buClr>
        <a:buSzPts val="2000"/>
        <a:buFont typeface="Helvetica"/>
        <a:buChar char="▪"/>
        <a:tabLst/>
        <a:defRPr b="0" baseline="0" cap="none" i="0" spc="0" strike="noStrike" sz="2000" u="none">
          <a:ln>
            <a:noFill/>
          </a:ln>
          <a:solidFill>
            <a:srgbClr val="000000"/>
          </a:solidFill>
          <a:uFillTx/>
          <a:latin typeface="Rockwell"/>
          <a:ea typeface="Rockwell"/>
          <a:cs typeface="Rockwell"/>
          <a:sym typeface="Rockwell"/>
        </a:defRPr>
      </a:lvl9pPr>
    </p:bodyStyle>
    <p:otherStyle>
      <a:lvl1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1pPr>
      <a:lvl2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2pPr>
      <a:lvl3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3pPr>
      <a:lvl4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4pPr>
      <a:lvl5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5pPr>
      <a:lvl6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6pPr>
      <a:lvl7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7pPr>
      <a:lvl8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8pPr>
      <a:lvl9pPr marL="0" marR="0" indent="0" algn="ctr"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Rokkit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eg"/><Relationship Id="rId4"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7.jpeg"/><Relationship Id="rId4" Type="http://schemas.openxmlformats.org/officeDocument/2006/relationships/image" Target="../media/image23.png"/><Relationship Id="rId5" Type="http://schemas.openxmlformats.org/officeDocument/2006/relationships/image" Target="../media/image8.jpeg"/><Relationship Id="rId6"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video" Target="../media/media1.m4v"/><Relationship Id="rId5" Type="http://schemas.microsoft.com/office/2007/relationships/media" Target="../media/media1.m4v"/><Relationship Id="rId6" Type="http://schemas.openxmlformats.org/officeDocument/2006/relationships/image" Target="../media/image3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png"/><Relationship Id="rId3" Type="http://schemas.openxmlformats.org/officeDocument/2006/relationships/image" Target="../media/image3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4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Google Shape;112;p15"/>
          <p:cNvSpPr txBox="1"/>
          <p:nvPr>
            <p:ph type="ctrTitle"/>
          </p:nvPr>
        </p:nvSpPr>
        <p:spPr>
          <a:xfrm>
            <a:off x="1051560" y="474134"/>
            <a:ext cx="9966960" cy="3993897"/>
          </a:xfrm>
          <a:prstGeom prst="rect">
            <a:avLst/>
          </a:prstGeom>
        </p:spPr>
        <p:txBody>
          <a:bodyPr/>
          <a:lstStyle/>
          <a:p>
            <a:pPr defTabSz="850391">
              <a:defRPr sz="6696"/>
            </a:pPr>
            <a:br/>
            <a:r>
              <a:t>DIGITAL MAPPING OF ADDIS ABABA PUBLIC TRANSPORT NETWORK </a:t>
            </a:r>
          </a:p>
        </p:txBody>
      </p:sp>
      <p:pic>
        <p:nvPicPr>
          <p:cNvPr id="163" name="Google Shape;113;p15" descr="Google Shape;113;p15"/>
          <p:cNvPicPr>
            <a:picLocks noChangeAspect="1"/>
          </p:cNvPicPr>
          <p:nvPr/>
        </p:nvPicPr>
        <p:blipFill>
          <a:blip r:embed="rId3">
            <a:extLst/>
          </a:blip>
          <a:stretch>
            <a:fillRect/>
          </a:stretch>
        </p:blipFill>
        <p:spPr>
          <a:xfrm>
            <a:off x="3858064" y="4735162"/>
            <a:ext cx="3636241" cy="660772"/>
          </a:xfrm>
          <a:prstGeom prst="rect">
            <a:avLst/>
          </a:prstGeom>
          <a:ln w="12700">
            <a:miter lim="400000"/>
          </a:ln>
        </p:spPr>
      </p:pic>
      <p:pic>
        <p:nvPicPr>
          <p:cNvPr id="164" name="Google Shape;114;p15" descr="Google Shape;114;p15"/>
          <p:cNvPicPr>
            <a:picLocks noChangeAspect="1"/>
          </p:cNvPicPr>
          <p:nvPr/>
        </p:nvPicPr>
        <p:blipFill>
          <a:blip r:embed="rId4">
            <a:extLst/>
          </a:blip>
          <a:srcRect l="16401" t="23742" r="19928" b="36721"/>
          <a:stretch>
            <a:fillRect/>
          </a:stretch>
        </p:blipFill>
        <p:spPr>
          <a:xfrm>
            <a:off x="4960942" y="86110"/>
            <a:ext cx="1430482" cy="1207788"/>
          </a:xfrm>
          <a:prstGeom prst="rect">
            <a:avLst/>
          </a:prstGeom>
          <a:ln w="12700">
            <a:miter lim="400000"/>
          </a:ln>
        </p:spPr>
      </p:pic>
      <p:pic>
        <p:nvPicPr>
          <p:cNvPr id="165" name="Google Shape;115;p15" descr="Google Shape;115;p15"/>
          <p:cNvPicPr>
            <a:picLocks noChangeAspect="1"/>
          </p:cNvPicPr>
          <p:nvPr/>
        </p:nvPicPr>
        <p:blipFill>
          <a:blip r:embed="rId5">
            <a:extLst/>
          </a:blip>
          <a:stretch>
            <a:fillRect/>
          </a:stretch>
        </p:blipFill>
        <p:spPr>
          <a:xfrm>
            <a:off x="8333930" y="5607894"/>
            <a:ext cx="1160322" cy="1076990"/>
          </a:xfrm>
          <a:prstGeom prst="rect">
            <a:avLst/>
          </a:prstGeom>
          <a:ln w="12700">
            <a:miter lim="400000"/>
          </a:ln>
        </p:spPr>
      </p:pic>
      <p:pic>
        <p:nvPicPr>
          <p:cNvPr id="166" name="Google Shape;116;p15" descr="Google Shape;116;p15"/>
          <p:cNvPicPr>
            <a:picLocks noChangeAspect="1"/>
          </p:cNvPicPr>
          <p:nvPr/>
        </p:nvPicPr>
        <p:blipFill>
          <a:blip r:embed="rId6">
            <a:extLst/>
          </a:blip>
          <a:stretch>
            <a:fillRect/>
          </a:stretch>
        </p:blipFill>
        <p:spPr>
          <a:xfrm>
            <a:off x="860871" y="5746339"/>
            <a:ext cx="2997201" cy="800101"/>
          </a:xfrm>
          <a:prstGeom prst="rect">
            <a:avLst/>
          </a:prstGeom>
          <a:ln w="12700">
            <a:miter lim="400000"/>
          </a:ln>
        </p:spPr>
      </p:pic>
      <p:pic>
        <p:nvPicPr>
          <p:cNvPr id="167" name="Google Shape;117;p15" descr="Google Shape;117;p15"/>
          <p:cNvPicPr>
            <a:picLocks noChangeAspect="1"/>
          </p:cNvPicPr>
          <p:nvPr/>
        </p:nvPicPr>
        <p:blipFill>
          <a:blip r:embed="rId7">
            <a:extLst/>
          </a:blip>
          <a:stretch>
            <a:fillRect/>
          </a:stretch>
        </p:blipFill>
        <p:spPr>
          <a:xfrm>
            <a:off x="4960942" y="5929505"/>
            <a:ext cx="2370570" cy="43378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Google Shape;198;p25"/>
          <p:cNvSpPr txBox="1"/>
          <p:nvPr>
            <p:ph type="title"/>
          </p:nvPr>
        </p:nvSpPr>
        <p:spPr>
          <a:xfrm>
            <a:off x="242653" y="277112"/>
            <a:ext cx="10882446" cy="992478"/>
          </a:xfrm>
          <a:prstGeom prst="rect">
            <a:avLst/>
          </a:prstGeom>
        </p:spPr>
        <p:txBody>
          <a:bodyPr/>
          <a:lstStyle>
            <a:lvl1pPr>
              <a:defRPr b="1" sz="3600">
                <a:solidFill>
                  <a:srgbClr val="FFC000"/>
                </a:solidFill>
                <a:latin typeface="+mj-lt"/>
                <a:ea typeface="+mj-ea"/>
                <a:cs typeface="+mj-cs"/>
                <a:sym typeface="Arial"/>
              </a:defRPr>
            </a:lvl1pPr>
          </a:lstStyle>
          <a:p>
            <a:pPr/>
            <a:r>
              <a:t>TRANSPORT AUTHORITY TOOK ACTION </a:t>
            </a:r>
          </a:p>
        </p:txBody>
      </p:sp>
      <p:grpSp>
        <p:nvGrpSpPr>
          <p:cNvPr id="237" name="Google Shape;199;p25"/>
          <p:cNvGrpSpPr/>
          <p:nvPr/>
        </p:nvGrpSpPr>
        <p:grpSpPr>
          <a:xfrm>
            <a:off x="308405" y="1363572"/>
            <a:ext cx="11575189" cy="2922655"/>
            <a:chOff x="0" y="0"/>
            <a:chExt cx="11575188" cy="2922654"/>
          </a:xfrm>
        </p:grpSpPr>
        <p:sp>
          <p:nvSpPr>
            <p:cNvPr id="213" name="Google Shape;200;p25"/>
            <p:cNvSpPr/>
            <p:nvPr/>
          </p:nvSpPr>
          <p:spPr>
            <a:xfrm>
              <a:off x="0" y="0"/>
              <a:ext cx="1516991" cy="973888"/>
            </a:xfrm>
            <a:prstGeom prst="roundRect">
              <a:avLst>
                <a:gd name="adj" fmla="val 10000"/>
              </a:avLst>
            </a:prstGeom>
            <a:solidFill>
              <a:srgbClr val="D34614"/>
            </a:solidFill>
            <a:ln w="19050" cap="flat">
              <a:solidFill>
                <a:srgbClr val="FFFFFF"/>
              </a:solidFill>
              <a:prstDash val="solid"/>
              <a:round/>
            </a:ln>
            <a:effectLst/>
          </p:spPr>
          <p:txBody>
            <a:bodyPr wrap="square" lIns="45719" tIns="45719" rIns="45719" bIns="45719" numCol="1" anchor="ctr">
              <a:noAutofit/>
            </a:bodyPr>
            <a:lstStyle/>
            <a:p>
              <a:pPr/>
            </a:p>
          </p:txBody>
        </p:sp>
        <p:sp>
          <p:nvSpPr>
            <p:cNvPr id="214" name="Google Shape;201;p25"/>
            <p:cNvSpPr txBox="1"/>
            <p:nvPr/>
          </p:nvSpPr>
          <p:spPr>
            <a:xfrm>
              <a:off x="0" y="0"/>
              <a:ext cx="1516991" cy="5285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24" tIns="53324" rIns="53324" bIns="53324" numCol="1" anchor="t">
              <a:spAutoFit/>
            </a:bodyPr>
            <a:lstStyle>
              <a:lvl1pPr>
                <a:lnSpc>
                  <a:spcPct val="90000"/>
                </a:lnSpc>
                <a:defRPr sz="1600">
                  <a:solidFill>
                    <a:srgbClr val="FFFFFF"/>
                  </a:solidFill>
                  <a:latin typeface="Rockwell"/>
                  <a:ea typeface="Rockwell"/>
                  <a:cs typeface="Rockwell"/>
                  <a:sym typeface="Rockwell"/>
                </a:defRPr>
              </a:lvl1pPr>
            </a:lstStyle>
            <a:p>
              <a:pPr/>
              <a:r>
                <a:t>Nov,2017 Paris</a:t>
              </a:r>
            </a:p>
          </p:txBody>
        </p:sp>
        <p:sp>
          <p:nvSpPr>
            <p:cNvPr id="215" name="Google Shape;202;p25"/>
            <p:cNvSpPr/>
            <p:nvPr/>
          </p:nvSpPr>
          <p:spPr>
            <a:xfrm>
              <a:off x="310709" y="649257"/>
              <a:ext cx="1516991" cy="2273398"/>
            </a:xfrm>
            <a:prstGeom prst="roundRect">
              <a:avLst>
                <a:gd name="adj" fmla="val 10000"/>
              </a:avLst>
            </a:prstGeom>
            <a:solidFill>
              <a:srgbClr val="FFFFFF">
                <a:alpha val="89411"/>
              </a:srgbClr>
            </a:solidFill>
            <a:ln w="12700" cap="flat">
              <a:solidFill>
                <a:srgbClr val="D34614"/>
              </a:solidFill>
              <a:prstDash val="solid"/>
              <a:round/>
            </a:ln>
            <a:effectLst/>
          </p:spPr>
          <p:txBody>
            <a:bodyPr wrap="square" lIns="45719" tIns="45719" rIns="45719" bIns="45719" numCol="1" anchor="ctr">
              <a:noAutofit/>
            </a:bodyPr>
            <a:lstStyle/>
            <a:p>
              <a:pPr/>
            </a:p>
          </p:txBody>
        </p:sp>
        <p:sp>
          <p:nvSpPr>
            <p:cNvPr id="216" name="Google Shape;203;p25"/>
            <p:cNvSpPr txBox="1"/>
            <p:nvPr/>
          </p:nvSpPr>
          <p:spPr>
            <a:xfrm>
              <a:off x="355140" y="702847"/>
              <a:ext cx="1428128" cy="19877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549" tIns="99549" rIns="99549" bIns="99549" numCol="1" anchor="t">
              <a:spAutoFit/>
            </a:bodyPr>
            <a:lstStyle/>
            <a:p>
              <a:pPr lvl="1" marL="114300" indent="-114300">
                <a:lnSpc>
                  <a:spcPct val="90000"/>
                </a:lnSpc>
                <a:buClr>
                  <a:srgbClr val="000000"/>
                </a:buClr>
                <a:buSzPts val="1400"/>
                <a:buFont typeface="Rockwell"/>
                <a:buChar char="•"/>
                <a:defRPr>
                  <a:latin typeface="Rockwell"/>
                  <a:ea typeface="Rockwell"/>
                  <a:cs typeface="Rockwell"/>
                  <a:sym typeface="Rockwell"/>
                </a:defRPr>
              </a:pPr>
              <a:r>
                <a:t>Digital Transport for Africa Conference</a:t>
              </a:r>
            </a:p>
            <a:p>
              <a:pPr lvl="1" marL="114300" indent="-114300">
                <a:lnSpc>
                  <a:spcPct val="90000"/>
                </a:lnSpc>
                <a:spcBef>
                  <a:spcPts val="200"/>
                </a:spcBef>
                <a:buClr>
                  <a:srgbClr val="000000"/>
                </a:buClr>
                <a:buSzPts val="1400"/>
                <a:buFont typeface="Rockwell"/>
                <a:buChar char="•"/>
                <a:defRPr>
                  <a:latin typeface="Rockwell"/>
                  <a:ea typeface="Rockwell"/>
                  <a:cs typeface="Rockwell"/>
                  <a:sym typeface="Rockwell"/>
                </a:defRPr>
              </a:pPr>
              <a:r>
                <a:t>Discussion with Digital Matatus, TfC and WRI</a:t>
              </a:r>
            </a:p>
          </p:txBody>
        </p:sp>
        <p:sp>
          <p:nvSpPr>
            <p:cNvPr id="217" name="Google Shape;204;p25"/>
            <p:cNvSpPr/>
            <p:nvPr/>
          </p:nvSpPr>
          <p:spPr>
            <a:xfrm>
              <a:off x="1746961" y="96860"/>
              <a:ext cx="487537" cy="455536"/>
            </a:xfrm>
            <a:prstGeom prst="rightArrow">
              <a:avLst>
                <a:gd name="adj1" fmla="val 60000"/>
                <a:gd name="adj2" fmla="val 50000"/>
              </a:avLst>
            </a:prstGeom>
            <a:solidFill>
              <a:srgbClr val="E5AFA9"/>
            </a:solidFill>
            <a:ln w="12700" cap="flat">
              <a:noFill/>
              <a:miter lim="400000"/>
            </a:ln>
            <a:effectLst/>
          </p:spPr>
          <p:txBody>
            <a:bodyPr wrap="square" lIns="45719" tIns="45719" rIns="45719" bIns="45719" numCol="1" anchor="ctr">
              <a:noAutofit/>
            </a:bodyPr>
            <a:lstStyle/>
            <a:p>
              <a:pPr/>
            </a:p>
          </p:txBody>
        </p:sp>
        <p:sp>
          <p:nvSpPr>
            <p:cNvPr id="218" name="Google Shape;206;p25"/>
            <p:cNvSpPr/>
            <p:nvPr/>
          </p:nvSpPr>
          <p:spPr>
            <a:xfrm>
              <a:off x="2436872" y="0"/>
              <a:ext cx="1516992" cy="973888"/>
            </a:xfrm>
            <a:prstGeom prst="roundRect">
              <a:avLst>
                <a:gd name="adj" fmla="val 10000"/>
              </a:avLst>
            </a:prstGeom>
            <a:solidFill>
              <a:srgbClr val="D34614"/>
            </a:solidFill>
            <a:ln w="19050" cap="flat">
              <a:solidFill>
                <a:srgbClr val="FFFFFF"/>
              </a:solidFill>
              <a:prstDash val="solid"/>
              <a:round/>
            </a:ln>
            <a:effectLst/>
          </p:spPr>
          <p:txBody>
            <a:bodyPr wrap="square" lIns="45719" tIns="45719" rIns="45719" bIns="45719" numCol="1" anchor="ctr">
              <a:noAutofit/>
            </a:bodyPr>
            <a:lstStyle/>
            <a:p>
              <a:pPr/>
            </a:p>
          </p:txBody>
        </p:sp>
        <p:sp>
          <p:nvSpPr>
            <p:cNvPr id="219" name="Google Shape;207;p25"/>
            <p:cNvSpPr txBox="1"/>
            <p:nvPr/>
          </p:nvSpPr>
          <p:spPr>
            <a:xfrm>
              <a:off x="2436872" y="0"/>
              <a:ext cx="1516992" cy="484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24" tIns="53324" rIns="53324" bIns="53324" numCol="1" anchor="t">
              <a:spAutoFit/>
            </a:bodyPr>
            <a:lstStyle>
              <a:lvl1pPr>
                <a:lnSpc>
                  <a:spcPct val="90000"/>
                </a:lnSpc>
                <a:defRPr>
                  <a:solidFill>
                    <a:srgbClr val="FFFFFF"/>
                  </a:solidFill>
                  <a:latin typeface="Rockwell"/>
                  <a:ea typeface="Rockwell"/>
                  <a:cs typeface="Rockwell"/>
                  <a:sym typeface="Rockwell"/>
                </a:defRPr>
              </a:lvl1pPr>
            </a:lstStyle>
            <a:p>
              <a:pPr/>
              <a:r>
                <a:t>Dec, 2017 Addis Ababa</a:t>
              </a:r>
            </a:p>
          </p:txBody>
        </p:sp>
        <p:sp>
          <p:nvSpPr>
            <p:cNvPr id="220" name="Google Shape;208;p25"/>
            <p:cNvSpPr/>
            <p:nvPr/>
          </p:nvSpPr>
          <p:spPr>
            <a:xfrm>
              <a:off x="2747581" y="649257"/>
              <a:ext cx="1516991" cy="2273398"/>
            </a:xfrm>
            <a:prstGeom prst="roundRect">
              <a:avLst>
                <a:gd name="adj" fmla="val 10000"/>
              </a:avLst>
            </a:prstGeom>
            <a:solidFill>
              <a:srgbClr val="FFFFFF">
                <a:alpha val="89411"/>
              </a:srgbClr>
            </a:solidFill>
            <a:ln w="12700" cap="flat">
              <a:solidFill>
                <a:srgbClr val="D34614"/>
              </a:solidFill>
              <a:prstDash val="solid"/>
              <a:round/>
            </a:ln>
            <a:effectLst/>
          </p:spPr>
          <p:txBody>
            <a:bodyPr wrap="square" lIns="45719" tIns="45719" rIns="45719" bIns="45719" numCol="1" anchor="ctr">
              <a:noAutofit/>
            </a:bodyPr>
            <a:lstStyle/>
            <a:p>
              <a:pPr/>
            </a:p>
          </p:txBody>
        </p:sp>
        <p:sp>
          <p:nvSpPr>
            <p:cNvPr id="221" name="Google Shape;209;p25"/>
            <p:cNvSpPr txBox="1"/>
            <p:nvPr/>
          </p:nvSpPr>
          <p:spPr>
            <a:xfrm>
              <a:off x="2792012" y="702847"/>
              <a:ext cx="1428128" cy="1764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549" tIns="99549" rIns="99549" bIns="99549" numCol="1" anchor="t">
              <a:spAutoFit/>
            </a:bodyPr>
            <a:lstStyle/>
            <a:p>
              <a:pPr lvl="1" marL="114300" indent="-114300">
                <a:lnSpc>
                  <a:spcPct val="90000"/>
                </a:lnSpc>
                <a:buClr>
                  <a:srgbClr val="000000"/>
                </a:buClr>
                <a:buSzPts val="1400"/>
                <a:buFont typeface="Rockwell"/>
                <a:buChar char="•"/>
                <a:defRPr>
                  <a:latin typeface="Rockwell"/>
                  <a:ea typeface="Rockwell"/>
                  <a:cs typeface="Rockwell"/>
                  <a:sym typeface="Rockwell"/>
                </a:defRPr>
              </a:pPr>
              <a:r>
                <a:t>Workshop on leveraging digital technologies for transport data</a:t>
              </a:r>
            </a:p>
          </p:txBody>
        </p:sp>
        <p:sp>
          <p:nvSpPr>
            <p:cNvPr id="222" name="Google Shape;210;p25"/>
            <p:cNvSpPr/>
            <p:nvPr/>
          </p:nvSpPr>
          <p:spPr>
            <a:xfrm>
              <a:off x="4183834" y="96860"/>
              <a:ext cx="487537" cy="455536"/>
            </a:xfrm>
            <a:prstGeom prst="rightArrow">
              <a:avLst>
                <a:gd name="adj1" fmla="val 60000"/>
                <a:gd name="adj2" fmla="val 50000"/>
              </a:avLst>
            </a:prstGeom>
            <a:solidFill>
              <a:srgbClr val="E5AFA9"/>
            </a:solidFill>
            <a:ln w="12700" cap="flat">
              <a:noFill/>
              <a:miter lim="400000"/>
            </a:ln>
            <a:effectLst/>
          </p:spPr>
          <p:txBody>
            <a:bodyPr wrap="square" lIns="45719" tIns="45719" rIns="45719" bIns="45719" numCol="1" anchor="ctr">
              <a:noAutofit/>
            </a:bodyPr>
            <a:lstStyle/>
            <a:p>
              <a:pPr/>
            </a:p>
          </p:txBody>
        </p:sp>
        <p:sp>
          <p:nvSpPr>
            <p:cNvPr id="223" name="Google Shape;212;p25"/>
            <p:cNvSpPr/>
            <p:nvPr/>
          </p:nvSpPr>
          <p:spPr>
            <a:xfrm>
              <a:off x="4873744" y="0"/>
              <a:ext cx="1516991" cy="973888"/>
            </a:xfrm>
            <a:prstGeom prst="roundRect">
              <a:avLst>
                <a:gd name="adj" fmla="val 10000"/>
              </a:avLst>
            </a:prstGeom>
            <a:solidFill>
              <a:srgbClr val="D34614"/>
            </a:solidFill>
            <a:ln w="19050" cap="flat">
              <a:solidFill>
                <a:srgbClr val="FFFFFF"/>
              </a:solidFill>
              <a:prstDash val="solid"/>
              <a:round/>
            </a:ln>
            <a:effectLst/>
          </p:spPr>
          <p:txBody>
            <a:bodyPr wrap="square" lIns="45719" tIns="45719" rIns="45719" bIns="45719" numCol="1" anchor="ctr">
              <a:noAutofit/>
            </a:bodyPr>
            <a:lstStyle/>
            <a:p>
              <a:pPr/>
            </a:p>
          </p:txBody>
        </p:sp>
        <p:sp>
          <p:nvSpPr>
            <p:cNvPr id="224" name="Google Shape;213;p25"/>
            <p:cNvSpPr txBox="1"/>
            <p:nvPr/>
          </p:nvSpPr>
          <p:spPr>
            <a:xfrm>
              <a:off x="4873744" y="0"/>
              <a:ext cx="1516991" cy="484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24" tIns="53324" rIns="53324" bIns="53324" numCol="1" anchor="t">
              <a:spAutoFit/>
            </a:bodyPr>
            <a:lstStyle>
              <a:lvl1pPr>
                <a:lnSpc>
                  <a:spcPct val="90000"/>
                </a:lnSpc>
                <a:defRPr>
                  <a:solidFill>
                    <a:srgbClr val="FFFFFF"/>
                  </a:solidFill>
                  <a:latin typeface="Rockwell"/>
                  <a:ea typeface="Rockwell"/>
                  <a:cs typeface="Rockwell"/>
                  <a:sym typeface="Rockwell"/>
                </a:defRPr>
              </a:lvl1pPr>
            </a:lstStyle>
            <a:p>
              <a:pPr/>
              <a:r>
                <a:t>Jan – April, 2018 </a:t>
              </a:r>
            </a:p>
          </p:txBody>
        </p:sp>
        <p:sp>
          <p:nvSpPr>
            <p:cNvPr id="225" name="Google Shape;214;p25"/>
            <p:cNvSpPr/>
            <p:nvPr/>
          </p:nvSpPr>
          <p:spPr>
            <a:xfrm>
              <a:off x="5184454" y="649257"/>
              <a:ext cx="1516991" cy="2273398"/>
            </a:xfrm>
            <a:prstGeom prst="roundRect">
              <a:avLst>
                <a:gd name="adj" fmla="val 10000"/>
              </a:avLst>
            </a:prstGeom>
            <a:solidFill>
              <a:srgbClr val="FFFFFF">
                <a:alpha val="89411"/>
              </a:srgbClr>
            </a:solidFill>
            <a:ln w="12700" cap="flat">
              <a:solidFill>
                <a:srgbClr val="D34614"/>
              </a:solidFill>
              <a:prstDash val="solid"/>
              <a:round/>
            </a:ln>
            <a:effectLst/>
          </p:spPr>
          <p:txBody>
            <a:bodyPr wrap="square" lIns="45719" tIns="45719" rIns="45719" bIns="45719" numCol="1" anchor="ctr">
              <a:noAutofit/>
            </a:bodyPr>
            <a:lstStyle/>
            <a:p>
              <a:pPr/>
            </a:p>
          </p:txBody>
        </p:sp>
        <p:sp>
          <p:nvSpPr>
            <p:cNvPr id="226" name="Google Shape;215;p25"/>
            <p:cNvSpPr txBox="1"/>
            <p:nvPr/>
          </p:nvSpPr>
          <p:spPr>
            <a:xfrm>
              <a:off x="5228885" y="702847"/>
              <a:ext cx="1428128" cy="119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549" tIns="99549" rIns="99549" bIns="99549" numCol="1" anchor="t">
              <a:spAutoFit/>
            </a:bodyPr>
            <a:lstStyle/>
            <a:p>
              <a:pPr lvl="1" marL="114300" indent="-114300">
                <a:lnSpc>
                  <a:spcPct val="90000"/>
                </a:lnSpc>
                <a:buClr>
                  <a:srgbClr val="000000"/>
                </a:buClr>
                <a:buSzPts val="1400"/>
                <a:buFont typeface="Rockwell"/>
                <a:buChar char="•"/>
                <a:defRPr>
                  <a:latin typeface="Rockwell"/>
                  <a:ea typeface="Rockwell"/>
                  <a:cs typeface="Rockwell"/>
                  <a:sym typeface="Rockwell"/>
                </a:defRPr>
              </a:pPr>
              <a:r>
                <a:t>Developing Work Plan</a:t>
              </a:r>
            </a:p>
            <a:p>
              <a:pPr lvl="1" marL="114300" indent="-114300">
                <a:lnSpc>
                  <a:spcPct val="90000"/>
                </a:lnSpc>
                <a:spcBef>
                  <a:spcPts val="200"/>
                </a:spcBef>
                <a:buClr>
                  <a:srgbClr val="000000"/>
                </a:buClr>
                <a:buSzPts val="1400"/>
                <a:buFont typeface="Rockwell"/>
                <a:buChar char="•"/>
                <a:defRPr>
                  <a:latin typeface="Rockwell"/>
                  <a:ea typeface="Rockwell"/>
                  <a:cs typeface="Rockwell"/>
                  <a:sym typeface="Rockwell"/>
                </a:defRPr>
              </a:pPr>
              <a:r>
                <a:t>Finding local partners </a:t>
              </a:r>
            </a:p>
          </p:txBody>
        </p:sp>
        <p:sp>
          <p:nvSpPr>
            <p:cNvPr id="227" name="Google Shape;216;p25"/>
            <p:cNvSpPr/>
            <p:nvPr/>
          </p:nvSpPr>
          <p:spPr>
            <a:xfrm>
              <a:off x="6620705" y="96860"/>
              <a:ext cx="487538" cy="455536"/>
            </a:xfrm>
            <a:prstGeom prst="rightArrow">
              <a:avLst>
                <a:gd name="adj1" fmla="val 60000"/>
                <a:gd name="adj2" fmla="val 50000"/>
              </a:avLst>
            </a:prstGeom>
            <a:solidFill>
              <a:srgbClr val="E5AFA9"/>
            </a:solidFill>
            <a:ln w="12700" cap="flat">
              <a:noFill/>
              <a:miter lim="400000"/>
            </a:ln>
            <a:effectLst/>
          </p:spPr>
          <p:txBody>
            <a:bodyPr wrap="square" lIns="45719" tIns="45719" rIns="45719" bIns="45719" numCol="1" anchor="ctr">
              <a:noAutofit/>
            </a:bodyPr>
            <a:lstStyle/>
            <a:p>
              <a:pPr/>
            </a:p>
          </p:txBody>
        </p:sp>
        <p:sp>
          <p:nvSpPr>
            <p:cNvPr id="228" name="Google Shape;218;p25"/>
            <p:cNvSpPr/>
            <p:nvPr/>
          </p:nvSpPr>
          <p:spPr>
            <a:xfrm>
              <a:off x="7310617" y="0"/>
              <a:ext cx="1516991" cy="973888"/>
            </a:xfrm>
            <a:prstGeom prst="roundRect">
              <a:avLst>
                <a:gd name="adj" fmla="val 10000"/>
              </a:avLst>
            </a:prstGeom>
            <a:solidFill>
              <a:srgbClr val="D34614"/>
            </a:solidFill>
            <a:ln w="19050" cap="flat">
              <a:solidFill>
                <a:srgbClr val="FFFFFF"/>
              </a:solidFill>
              <a:prstDash val="solid"/>
              <a:round/>
            </a:ln>
            <a:effectLst/>
          </p:spPr>
          <p:txBody>
            <a:bodyPr wrap="square" lIns="45719" tIns="45719" rIns="45719" bIns="45719" numCol="1" anchor="ctr">
              <a:noAutofit/>
            </a:bodyPr>
            <a:lstStyle/>
            <a:p>
              <a:pPr/>
            </a:p>
          </p:txBody>
        </p:sp>
        <p:sp>
          <p:nvSpPr>
            <p:cNvPr id="229" name="Google Shape;219;p25"/>
            <p:cNvSpPr txBox="1"/>
            <p:nvPr/>
          </p:nvSpPr>
          <p:spPr>
            <a:xfrm>
              <a:off x="7310617" y="0"/>
              <a:ext cx="1516991" cy="484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24" tIns="53324" rIns="53324" bIns="53324" numCol="1" anchor="t">
              <a:spAutoFit/>
            </a:bodyPr>
            <a:lstStyle>
              <a:lvl1pPr>
                <a:lnSpc>
                  <a:spcPct val="90000"/>
                </a:lnSpc>
                <a:defRPr>
                  <a:solidFill>
                    <a:srgbClr val="FFFFFF"/>
                  </a:solidFill>
                  <a:latin typeface="Rockwell"/>
                  <a:ea typeface="Rockwell"/>
                  <a:cs typeface="Rockwell"/>
                  <a:sym typeface="Rockwell"/>
                </a:defRPr>
              </a:lvl1pPr>
            </a:lstStyle>
            <a:p>
              <a:pPr/>
              <a:r>
                <a:t>April – June, 2018</a:t>
              </a:r>
            </a:p>
          </p:txBody>
        </p:sp>
        <p:sp>
          <p:nvSpPr>
            <p:cNvPr id="230" name="Google Shape;220;p25"/>
            <p:cNvSpPr/>
            <p:nvPr/>
          </p:nvSpPr>
          <p:spPr>
            <a:xfrm>
              <a:off x="7621325" y="649257"/>
              <a:ext cx="1516991" cy="2273398"/>
            </a:xfrm>
            <a:prstGeom prst="roundRect">
              <a:avLst>
                <a:gd name="adj" fmla="val 10000"/>
              </a:avLst>
            </a:prstGeom>
            <a:solidFill>
              <a:srgbClr val="FFFFFF">
                <a:alpha val="89411"/>
              </a:srgbClr>
            </a:solidFill>
            <a:ln w="12700" cap="flat">
              <a:solidFill>
                <a:srgbClr val="D34614"/>
              </a:solidFill>
              <a:prstDash val="solid"/>
              <a:round/>
            </a:ln>
            <a:effectLst/>
          </p:spPr>
          <p:txBody>
            <a:bodyPr wrap="square" lIns="45719" tIns="45719" rIns="45719" bIns="45719" numCol="1" anchor="ctr">
              <a:noAutofit/>
            </a:bodyPr>
            <a:lstStyle/>
            <a:p>
              <a:pPr/>
            </a:p>
          </p:txBody>
        </p:sp>
        <p:sp>
          <p:nvSpPr>
            <p:cNvPr id="231" name="Google Shape;221;p25"/>
            <p:cNvSpPr txBox="1"/>
            <p:nvPr/>
          </p:nvSpPr>
          <p:spPr>
            <a:xfrm>
              <a:off x="7665756" y="702847"/>
              <a:ext cx="1428128" cy="15920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549" tIns="99549" rIns="99549" bIns="99549" numCol="1" anchor="t">
              <a:spAutoFit/>
            </a:bodyPr>
            <a:lstStyle/>
            <a:p>
              <a:pPr lvl="1" marL="114300" indent="-114300">
                <a:lnSpc>
                  <a:spcPct val="90000"/>
                </a:lnSpc>
                <a:buClr>
                  <a:srgbClr val="000000"/>
                </a:buClr>
                <a:buSzPts val="1400"/>
                <a:buFont typeface="Rockwell"/>
                <a:buChar char="•"/>
                <a:defRPr>
                  <a:latin typeface="Rockwell"/>
                  <a:ea typeface="Rockwell"/>
                  <a:cs typeface="Rockwell"/>
                  <a:sym typeface="Rockwell"/>
                </a:defRPr>
              </a:pPr>
              <a:r>
                <a:t>Agreements with Addis Ababa Universities</a:t>
              </a:r>
            </a:p>
            <a:p>
              <a:pPr lvl="1" marL="114300" indent="-114300">
                <a:lnSpc>
                  <a:spcPct val="90000"/>
                </a:lnSpc>
                <a:spcBef>
                  <a:spcPts val="200"/>
                </a:spcBef>
                <a:buClr>
                  <a:srgbClr val="000000"/>
                </a:buClr>
                <a:buSzPts val="1400"/>
                <a:buFont typeface="Rockwell"/>
                <a:buChar char="•"/>
                <a:defRPr>
                  <a:latin typeface="Rockwell"/>
                  <a:ea typeface="Rockwell"/>
                  <a:cs typeface="Rockwell"/>
                  <a:sym typeface="Rockwell"/>
                </a:defRPr>
              </a:pPr>
              <a:r>
                <a:t>Training on Digital Mapping</a:t>
              </a:r>
            </a:p>
          </p:txBody>
        </p:sp>
        <p:sp>
          <p:nvSpPr>
            <p:cNvPr id="232" name="Google Shape;222;p25"/>
            <p:cNvSpPr/>
            <p:nvPr/>
          </p:nvSpPr>
          <p:spPr>
            <a:xfrm>
              <a:off x="9057578" y="96860"/>
              <a:ext cx="487538" cy="455536"/>
            </a:xfrm>
            <a:prstGeom prst="rightArrow">
              <a:avLst>
                <a:gd name="adj1" fmla="val 60000"/>
                <a:gd name="adj2" fmla="val 50000"/>
              </a:avLst>
            </a:prstGeom>
            <a:solidFill>
              <a:srgbClr val="E5AFA9"/>
            </a:solidFill>
            <a:ln w="12700" cap="flat">
              <a:noFill/>
              <a:miter lim="400000"/>
            </a:ln>
            <a:effectLst/>
          </p:spPr>
          <p:txBody>
            <a:bodyPr wrap="square" lIns="45719" tIns="45719" rIns="45719" bIns="45719" numCol="1" anchor="ctr">
              <a:noAutofit/>
            </a:bodyPr>
            <a:lstStyle/>
            <a:p>
              <a:pPr/>
            </a:p>
          </p:txBody>
        </p:sp>
        <p:sp>
          <p:nvSpPr>
            <p:cNvPr id="233" name="Google Shape;224;p25"/>
            <p:cNvSpPr/>
            <p:nvPr/>
          </p:nvSpPr>
          <p:spPr>
            <a:xfrm>
              <a:off x="9747488" y="0"/>
              <a:ext cx="1516991" cy="973888"/>
            </a:xfrm>
            <a:prstGeom prst="roundRect">
              <a:avLst>
                <a:gd name="adj" fmla="val 10000"/>
              </a:avLst>
            </a:prstGeom>
            <a:solidFill>
              <a:srgbClr val="D34614"/>
            </a:solidFill>
            <a:ln w="19050" cap="flat">
              <a:solidFill>
                <a:srgbClr val="FFFFFF"/>
              </a:solidFill>
              <a:prstDash val="solid"/>
              <a:round/>
            </a:ln>
            <a:effectLst/>
          </p:spPr>
          <p:txBody>
            <a:bodyPr wrap="square" lIns="45719" tIns="45719" rIns="45719" bIns="45719" numCol="1" anchor="ctr">
              <a:noAutofit/>
            </a:bodyPr>
            <a:lstStyle/>
            <a:p>
              <a:pPr/>
            </a:p>
          </p:txBody>
        </p:sp>
        <p:sp>
          <p:nvSpPr>
            <p:cNvPr id="234" name="Google Shape;225;p25"/>
            <p:cNvSpPr txBox="1"/>
            <p:nvPr/>
          </p:nvSpPr>
          <p:spPr>
            <a:xfrm>
              <a:off x="9747488" y="0"/>
              <a:ext cx="1516991" cy="68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24" tIns="53324" rIns="53324" bIns="53324" numCol="1" anchor="t">
              <a:spAutoFit/>
            </a:bodyPr>
            <a:lstStyle>
              <a:lvl1pPr>
                <a:lnSpc>
                  <a:spcPct val="90000"/>
                </a:lnSpc>
                <a:defRPr>
                  <a:solidFill>
                    <a:srgbClr val="FFFFFF"/>
                  </a:solidFill>
                  <a:latin typeface="Rockwell"/>
                  <a:ea typeface="Rockwell"/>
                  <a:cs typeface="Rockwell"/>
                  <a:sym typeface="Rockwell"/>
                </a:defRPr>
              </a:lvl1pPr>
            </a:lstStyle>
            <a:p>
              <a:pPr/>
              <a:r>
                <a:t>July- September, 2018</a:t>
              </a:r>
            </a:p>
          </p:txBody>
        </p:sp>
        <p:sp>
          <p:nvSpPr>
            <p:cNvPr id="235" name="Google Shape;226;p25"/>
            <p:cNvSpPr/>
            <p:nvPr/>
          </p:nvSpPr>
          <p:spPr>
            <a:xfrm>
              <a:off x="10058198" y="649257"/>
              <a:ext cx="1516991" cy="2273398"/>
            </a:xfrm>
            <a:prstGeom prst="roundRect">
              <a:avLst>
                <a:gd name="adj" fmla="val 10000"/>
              </a:avLst>
            </a:prstGeom>
            <a:solidFill>
              <a:srgbClr val="FFFFFF">
                <a:alpha val="89411"/>
              </a:srgbClr>
            </a:solidFill>
            <a:ln w="12700" cap="flat">
              <a:solidFill>
                <a:srgbClr val="D34614"/>
              </a:solidFill>
              <a:prstDash val="solid"/>
              <a:round/>
            </a:ln>
            <a:effectLst/>
          </p:spPr>
          <p:txBody>
            <a:bodyPr wrap="square" lIns="45719" tIns="45719" rIns="45719" bIns="45719" numCol="1" anchor="ctr">
              <a:noAutofit/>
            </a:bodyPr>
            <a:lstStyle/>
            <a:p>
              <a:pPr/>
            </a:p>
          </p:txBody>
        </p:sp>
        <p:sp>
          <p:nvSpPr>
            <p:cNvPr id="236" name="Google Shape;227;p25"/>
            <p:cNvSpPr txBox="1"/>
            <p:nvPr/>
          </p:nvSpPr>
          <p:spPr>
            <a:xfrm>
              <a:off x="10102629" y="702847"/>
              <a:ext cx="1428128" cy="1419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549" tIns="99549" rIns="99549" bIns="99549" numCol="1" anchor="t">
              <a:spAutoFit/>
            </a:bodyPr>
            <a:lstStyle/>
            <a:p>
              <a:pPr lvl="1" marL="114300" indent="-114300">
                <a:lnSpc>
                  <a:spcPct val="90000"/>
                </a:lnSpc>
                <a:buClr>
                  <a:srgbClr val="000000"/>
                </a:buClr>
                <a:buSzPts val="1400"/>
                <a:buFont typeface="Rockwell"/>
                <a:buChar char="•"/>
                <a:defRPr>
                  <a:latin typeface="Rockwell"/>
                  <a:ea typeface="Rockwell"/>
                  <a:cs typeface="Rockwell"/>
                  <a:sym typeface="Rockwell"/>
                </a:defRPr>
              </a:pPr>
              <a:r>
                <a:t>Data Collection</a:t>
              </a:r>
            </a:p>
            <a:p>
              <a:pPr lvl="1" marL="114300" indent="-114300">
                <a:lnSpc>
                  <a:spcPct val="90000"/>
                </a:lnSpc>
                <a:spcBef>
                  <a:spcPts val="200"/>
                </a:spcBef>
                <a:buClr>
                  <a:srgbClr val="000000"/>
                </a:buClr>
                <a:buSzPts val="1400"/>
                <a:buFont typeface="Rockwell"/>
                <a:buChar char="•"/>
                <a:defRPr>
                  <a:latin typeface="Rockwell"/>
                  <a:ea typeface="Rockwell"/>
                  <a:cs typeface="Rockwell"/>
                  <a:sym typeface="Rockwell"/>
                </a:defRPr>
              </a:pPr>
              <a:r>
                <a:t>Post Processing</a:t>
              </a:r>
            </a:p>
            <a:p>
              <a:pPr lvl="1" marL="114300" indent="-114300">
                <a:lnSpc>
                  <a:spcPct val="90000"/>
                </a:lnSpc>
                <a:spcBef>
                  <a:spcPts val="200"/>
                </a:spcBef>
                <a:buClr>
                  <a:srgbClr val="000000"/>
                </a:buClr>
                <a:buSzPts val="1400"/>
                <a:buFont typeface="Rockwell"/>
                <a:buChar char="•"/>
                <a:defRPr>
                  <a:latin typeface="Rockwell"/>
                  <a:ea typeface="Rockwell"/>
                  <a:cs typeface="Rockwell"/>
                  <a:sym typeface="Rockwell"/>
                </a:defRPr>
              </a:pPr>
              <a:r>
                <a:t>Quality Assurance</a:t>
              </a:r>
            </a:p>
          </p:txBody>
        </p:sp>
      </p:grpSp>
      <p:pic>
        <p:nvPicPr>
          <p:cNvPr id="238" name="Google Shape;228;p25" descr="Google Shape;228;p25"/>
          <p:cNvPicPr>
            <a:picLocks noChangeAspect="1"/>
          </p:cNvPicPr>
          <p:nvPr/>
        </p:nvPicPr>
        <p:blipFill>
          <a:blip r:embed="rId3">
            <a:extLst/>
          </a:blip>
          <a:stretch>
            <a:fillRect/>
          </a:stretch>
        </p:blipFill>
        <p:spPr>
          <a:xfrm>
            <a:off x="2542901" y="4383089"/>
            <a:ext cx="3206145" cy="2401213"/>
          </a:xfrm>
          <a:prstGeom prst="rect">
            <a:avLst/>
          </a:prstGeom>
          <a:ln w="12700">
            <a:miter lim="400000"/>
          </a:ln>
        </p:spPr>
      </p:pic>
      <p:pic>
        <p:nvPicPr>
          <p:cNvPr id="239" name="Google Shape;229;p25" descr="Google Shape;229;p25"/>
          <p:cNvPicPr>
            <a:picLocks noChangeAspect="1"/>
          </p:cNvPicPr>
          <p:nvPr/>
        </p:nvPicPr>
        <p:blipFill>
          <a:blip r:embed="rId4">
            <a:extLst/>
          </a:blip>
          <a:stretch>
            <a:fillRect/>
          </a:stretch>
        </p:blipFill>
        <p:spPr>
          <a:xfrm>
            <a:off x="6015951" y="4383089"/>
            <a:ext cx="3206144" cy="240121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Google Shape;269;p26"/>
          <p:cNvSpPr txBox="1"/>
          <p:nvPr>
            <p:ph type="title"/>
          </p:nvPr>
        </p:nvSpPr>
        <p:spPr>
          <a:xfrm>
            <a:off x="212577" y="175400"/>
            <a:ext cx="10058401" cy="739000"/>
          </a:xfrm>
          <a:prstGeom prst="rect">
            <a:avLst/>
          </a:prstGeom>
        </p:spPr>
        <p:txBody>
          <a:bodyPr/>
          <a:lstStyle>
            <a:lvl1pPr>
              <a:defRPr b="1" sz="3600">
                <a:solidFill>
                  <a:srgbClr val="FFC000"/>
                </a:solidFill>
                <a:latin typeface="+mj-lt"/>
                <a:ea typeface="+mj-ea"/>
                <a:cs typeface="+mj-cs"/>
                <a:sym typeface="Arial"/>
              </a:defRPr>
            </a:lvl1pPr>
          </a:lstStyle>
          <a:p>
            <a:pPr/>
            <a:r>
              <a:t>STAKEHOLDERS</a:t>
            </a:r>
          </a:p>
        </p:txBody>
      </p:sp>
      <p:pic>
        <p:nvPicPr>
          <p:cNvPr id="244" name="Picture 1" descr="Picture 1"/>
          <p:cNvPicPr>
            <a:picLocks noChangeAspect="1"/>
          </p:cNvPicPr>
          <p:nvPr/>
        </p:nvPicPr>
        <p:blipFill>
          <a:blip r:embed="rId3">
            <a:extLst/>
          </a:blip>
          <a:stretch>
            <a:fillRect/>
          </a:stretch>
        </p:blipFill>
        <p:spPr>
          <a:xfrm>
            <a:off x="1596570" y="851186"/>
            <a:ext cx="9163652" cy="583141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Google Shape;274;p27"/>
          <p:cNvSpPr txBox="1"/>
          <p:nvPr>
            <p:ph type="title"/>
          </p:nvPr>
        </p:nvSpPr>
        <p:spPr>
          <a:xfrm>
            <a:off x="224829" y="48001"/>
            <a:ext cx="10058401" cy="1609346"/>
          </a:xfrm>
          <a:prstGeom prst="rect">
            <a:avLst/>
          </a:prstGeom>
        </p:spPr>
        <p:txBody>
          <a:bodyPr/>
          <a:lstStyle>
            <a:lvl1pPr>
              <a:defRPr b="1" sz="3600">
                <a:solidFill>
                  <a:srgbClr val="FFC000"/>
                </a:solidFill>
                <a:latin typeface="+mj-lt"/>
                <a:ea typeface="+mj-ea"/>
                <a:cs typeface="+mj-cs"/>
                <a:sym typeface="Arial"/>
              </a:defRPr>
            </a:lvl1pPr>
          </a:lstStyle>
          <a:p>
            <a:pPr/>
            <a:r>
              <a:t>OBJECTIVES</a:t>
            </a:r>
          </a:p>
        </p:txBody>
      </p:sp>
      <p:pic>
        <p:nvPicPr>
          <p:cNvPr id="249" name="Google Shape;276;p27" descr="Google Shape;276;p27"/>
          <p:cNvPicPr>
            <a:picLocks noChangeAspect="1"/>
          </p:cNvPicPr>
          <p:nvPr/>
        </p:nvPicPr>
        <p:blipFill>
          <a:blip r:embed="rId2">
            <a:extLst/>
          </a:blip>
          <a:stretch>
            <a:fillRect/>
          </a:stretch>
        </p:blipFill>
        <p:spPr>
          <a:xfrm>
            <a:off x="433270" y="4913224"/>
            <a:ext cx="2225539" cy="1727147"/>
          </a:xfrm>
          <a:prstGeom prst="rect">
            <a:avLst/>
          </a:prstGeom>
          <a:ln w="12700">
            <a:miter lim="400000"/>
          </a:ln>
        </p:spPr>
      </p:pic>
      <p:pic>
        <p:nvPicPr>
          <p:cNvPr id="250" name="Google Shape;277;p27" descr="Google Shape;277;p27"/>
          <p:cNvPicPr>
            <a:picLocks noChangeAspect="1"/>
          </p:cNvPicPr>
          <p:nvPr/>
        </p:nvPicPr>
        <p:blipFill>
          <a:blip r:embed="rId3">
            <a:extLst/>
          </a:blip>
          <a:stretch>
            <a:fillRect/>
          </a:stretch>
        </p:blipFill>
        <p:spPr>
          <a:xfrm>
            <a:off x="9212519" y="5038218"/>
            <a:ext cx="2610040" cy="1602152"/>
          </a:xfrm>
          <a:prstGeom prst="rect">
            <a:avLst/>
          </a:prstGeom>
          <a:ln w="12700">
            <a:miter lim="400000"/>
          </a:ln>
        </p:spPr>
      </p:pic>
      <p:pic>
        <p:nvPicPr>
          <p:cNvPr id="251" name="Google Shape;278;p27" descr="Google Shape;278;p27"/>
          <p:cNvPicPr>
            <a:picLocks noChangeAspect="1"/>
          </p:cNvPicPr>
          <p:nvPr/>
        </p:nvPicPr>
        <p:blipFill>
          <a:blip r:embed="rId4">
            <a:extLst/>
          </a:blip>
          <a:stretch>
            <a:fillRect/>
          </a:stretch>
        </p:blipFill>
        <p:spPr>
          <a:xfrm>
            <a:off x="5254028" y="4972125"/>
            <a:ext cx="3793076" cy="1602152"/>
          </a:xfrm>
          <a:prstGeom prst="rect">
            <a:avLst/>
          </a:prstGeom>
          <a:ln w="12700">
            <a:miter lim="400000"/>
          </a:ln>
        </p:spPr>
      </p:pic>
      <p:pic>
        <p:nvPicPr>
          <p:cNvPr id="252" name="Google Shape;279;p27" descr="Google Shape;279;p27"/>
          <p:cNvPicPr>
            <a:picLocks noChangeAspect="1"/>
          </p:cNvPicPr>
          <p:nvPr/>
        </p:nvPicPr>
        <p:blipFill>
          <a:blip r:embed="rId5">
            <a:extLst/>
          </a:blip>
          <a:stretch>
            <a:fillRect/>
          </a:stretch>
        </p:blipFill>
        <p:spPr>
          <a:xfrm>
            <a:off x="2815898" y="5040069"/>
            <a:ext cx="2225538" cy="1609344"/>
          </a:xfrm>
          <a:prstGeom prst="rect">
            <a:avLst/>
          </a:prstGeom>
          <a:ln w="12700">
            <a:miter lim="400000"/>
          </a:ln>
        </p:spPr>
      </p:pic>
      <p:pic>
        <p:nvPicPr>
          <p:cNvPr id="253" name="Picture 3" descr="Picture 3"/>
          <p:cNvPicPr>
            <a:picLocks noChangeAspect="1"/>
          </p:cNvPicPr>
          <p:nvPr/>
        </p:nvPicPr>
        <p:blipFill>
          <a:blip r:embed="rId6">
            <a:extLst/>
          </a:blip>
          <a:stretch>
            <a:fillRect/>
          </a:stretch>
        </p:blipFill>
        <p:spPr>
          <a:xfrm>
            <a:off x="1221058" y="1422399"/>
            <a:ext cx="9749884" cy="337471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6" name="Diagram 4"/>
          <p:cNvGrpSpPr/>
          <p:nvPr/>
        </p:nvGrpSpPr>
        <p:grpSpPr>
          <a:xfrm>
            <a:off x="508000" y="1255647"/>
            <a:ext cx="10773724" cy="3606548"/>
            <a:chOff x="0" y="0"/>
            <a:chExt cx="10773723" cy="3606546"/>
          </a:xfrm>
        </p:grpSpPr>
        <p:grpSp>
          <p:nvGrpSpPr>
            <p:cNvPr id="257" name="Groupe"/>
            <p:cNvGrpSpPr/>
            <p:nvPr/>
          </p:nvGrpSpPr>
          <p:grpSpPr>
            <a:xfrm>
              <a:off x="0" y="0"/>
              <a:ext cx="2104244" cy="3606547"/>
              <a:chOff x="0" y="0"/>
              <a:chExt cx="2104243" cy="3606546"/>
            </a:xfrm>
          </p:grpSpPr>
          <p:sp>
            <p:nvSpPr>
              <p:cNvPr id="255" name="Rectangle aux angles arrondis"/>
              <p:cNvSpPr/>
              <p:nvPr/>
            </p:nvSpPr>
            <p:spPr>
              <a:xfrm>
                <a:off x="0" y="0"/>
                <a:ext cx="2104244" cy="3606547"/>
              </a:xfrm>
              <a:prstGeom prst="roundRect">
                <a:avLst>
                  <a:gd name="adj" fmla="val 10000"/>
                </a:avLst>
              </a:prstGeom>
              <a:solidFill>
                <a:schemeClr val="accent4"/>
              </a:solidFill>
              <a:ln w="25400" cap="flat">
                <a:solidFill>
                  <a:srgbClr val="FFFFFF"/>
                </a:solidFill>
                <a:prstDash val="solid"/>
                <a:round/>
              </a:ln>
              <a:effectLst/>
            </p:spPr>
            <p:txBody>
              <a:bodyPr wrap="square" lIns="45719" tIns="45719" rIns="45719" bIns="45719" numCol="1" anchor="t">
                <a:noAutofit/>
              </a:bodyPr>
              <a:lstStyle/>
              <a:p>
                <a:pPr algn="ctr" defTabSz="533400">
                  <a:lnSpc>
                    <a:spcPct val="90000"/>
                  </a:lnSpc>
                  <a:spcBef>
                    <a:spcPts val="200"/>
                  </a:spcBef>
                  <a:defRPr>
                    <a:solidFill>
                      <a:srgbClr val="FFFFFF"/>
                    </a:solidFill>
                  </a:defRPr>
                </a:pPr>
              </a:p>
            </p:txBody>
          </p:sp>
          <p:sp>
            <p:nvSpPr>
              <p:cNvPr id="256" name="Route Assignment…"/>
              <p:cNvSpPr txBox="1"/>
              <p:nvPr/>
            </p:nvSpPr>
            <p:spPr>
              <a:xfrm>
                <a:off x="0" y="1442617"/>
                <a:ext cx="2104244" cy="14398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t">
                <a:spAutoFit/>
              </a:bodyPr>
              <a:lstStyle/>
              <a:p>
                <a:pPr algn="ctr" defTabSz="889000">
                  <a:lnSpc>
                    <a:spcPct val="90000"/>
                  </a:lnSpc>
                  <a:spcBef>
                    <a:spcPts val="800"/>
                  </a:spcBef>
                  <a:defRPr sz="2000">
                    <a:solidFill>
                      <a:srgbClr val="FFFFFF"/>
                    </a:solidFill>
                  </a:defRPr>
                </a:pPr>
                <a:r>
                  <a:t>Route Assignment </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Assignment of routes to each student</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Unique ID number</a:t>
                </a:r>
              </a:p>
            </p:txBody>
          </p:sp>
        </p:grpSp>
        <p:sp>
          <p:nvSpPr>
            <p:cNvPr id="258" name="Cercle"/>
            <p:cNvSpPr/>
            <p:nvPr/>
          </p:nvSpPr>
          <p:spPr>
            <a:xfrm>
              <a:off x="451631" y="216392"/>
              <a:ext cx="1200980" cy="1200980"/>
            </a:xfrm>
            <a:prstGeom prst="ellipse">
              <a:avLst/>
            </a:prstGeom>
            <a:blipFill rotWithShape="1">
              <a:blip r:embed="rId2"/>
              <a:srcRect l="0" t="0" r="0" b="0"/>
              <a:stretch>
                <a:fillRect/>
              </a:stretch>
            </a:blipFill>
            <a:ln w="25400" cap="flat">
              <a:solidFill>
                <a:srgbClr val="FFFFFF"/>
              </a:solidFill>
              <a:prstDash val="solid"/>
              <a:round/>
            </a:ln>
            <a:effectLst/>
          </p:spPr>
          <p:txBody>
            <a:bodyPr wrap="square" lIns="45719" tIns="45719" rIns="45719" bIns="45719" numCol="1" anchor="t">
              <a:noAutofit/>
            </a:bodyPr>
            <a:lstStyle/>
            <a:p>
              <a:pPr/>
            </a:p>
          </p:txBody>
        </p:sp>
        <p:grpSp>
          <p:nvGrpSpPr>
            <p:cNvPr id="261" name="Groupe"/>
            <p:cNvGrpSpPr/>
            <p:nvPr/>
          </p:nvGrpSpPr>
          <p:grpSpPr>
            <a:xfrm>
              <a:off x="2146095" y="0"/>
              <a:ext cx="2104245" cy="3606547"/>
              <a:chOff x="0" y="0"/>
              <a:chExt cx="2104243" cy="3606546"/>
            </a:xfrm>
          </p:grpSpPr>
          <p:sp>
            <p:nvSpPr>
              <p:cNvPr id="259" name="Rectangle aux angles arrondis"/>
              <p:cNvSpPr/>
              <p:nvPr/>
            </p:nvSpPr>
            <p:spPr>
              <a:xfrm>
                <a:off x="0" y="0"/>
                <a:ext cx="2104244" cy="3606547"/>
              </a:xfrm>
              <a:prstGeom prst="roundRect">
                <a:avLst>
                  <a:gd name="adj" fmla="val 10000"/>
                </a:avLst>
              </a:prstGeom>
              <a:solidFill>
                <a:srgbClr val="6F955C"/>
              </a:solidFill>
              <a:ln w="25400" cap="flat">
                <a:solidFill>
                  <a:srgbClr val="FFFFFF"/>
                </a:solidFill>
                <a:prstDash val="solid"/>
                <a:round/>
              </a:ln>
              <a:effectLst/>
            </p:spPr>
            <p:txBody>
              <a:bodyPr wrap="square" lIns="45719" tIns="45719" rIns="45719" bIns="45719" numCol="1" anchor="t">
                <a:noAutofit/>
              </a:bodyPr>
              <a:lstStyle/>
              <a:p>
                <a:pPr algn="ctr" defTabSz="533400">
                  <a:lnSpc>
                    <a:spcPct val="90000"/>
                  </a:lnSpc>
                  <a:spcBef>
                    <a:spcPts val="200"/>
                  </a:spcBef>
                  <a:defRPr>
                    <a:solidFill>
                      <a:srgbClr val="FFFFFF"/>
                    </a:solidFill>
                  </a:defRPr>
                </a:pPr>
              </a:p>
            </p:txBody>
          </p:sp>
          <p:sp>
            <p:nvSpPr>
              <p:cNvPr id="260" name="Data Gathering…"/>
              <p:cNvSpPr txBox="1"/>
              <p:nvPr/>
            </p:nvSpPr>
            <p:spPr>
              <a:xfrm>
                <a:off x="0" y="1442617"/>
                <a:ext cx="2104244" cy="1203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t">
                <a:spAutoFit/>
              </a:bodyPr>
              <a:lstStyle/>
              <a:p>
                <a:pPr algn="ctr" defTabSz="889000">
                  <a:lnSpc>
                    <a:spcPct val="90000"/>
                  </a:lnSpc>
                  <a:spcBef>
                    <a:spcPts val="800"/>
                  </a:spcBef>
                  <a:defRPr sz="2000">
                    <a:solidFill>
                      <a:srgbClr val="FFFFFF"/>
                    </a:solidFill>
                  </a:defRPr>
                </a:pPr>
                <a:r>
                  <a:t> Data Gathering</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Smart phones</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Data gathering apps</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Routes &amp; Stops</a:t>
                </a:r>
              </a:p>
            </p:txBody>
          </p:sp>
        </p:grpSp>
        <p:sp>
          <p:nvSpPr>
            <p:cNvPr id="262" name="Cercle"/>
            <p:cNvSpPr/>
            <p:nvPr/>
          </p:nvSpPr>
          <p:spPr>
            <a:xfrm>
              <a:off x="2619001" y="216392"/>
              <a:ext cx="1200981" cy="1200980"/>
            </a:xfrm>
            <a:prstGeom prst="ellipse">
              <a:avLst/>
            </a:prstGeom>
            <a:blipFill rotWithShape="1">
              <a:blip r:embed="rId3"/>
              <a:srcRect l="0" t="0" r="0" b="0"/>
              <a:stretch>
                <a:fillRect/>
              </a:stretch>
            </a:blipFill>
            <a:ln w="25400" cap="flat">
              <a:solidFill>
                <a:srgbClr val="FFFFFF"/>
              </a:solidFill>
              <a:prstDash val="solid"/>
              <a:round/>
            </a:ln>
            <a:effectLst/>
          </p:spPr>
          <p:txBody>
            <a:bodyPr wrap="square" lIns="45719" tIns="45719" rIns="45719" bIns="45719" numCol="1" anchor="t">
              <a:noAutofit/>
            </a:bodyPr>
            <a:lstStyle/>
            <a:p>
              <a:pPr/>
            </a:p>
          </p:txBody>
        </p:sp>
        <p:grpSp>
          <p:nvGrpSpPr>
            <p:cNvPr id="265" name="Groupe"/>
            <p:cNvGrpSpPr/>
            <p:nvPr/>
          </p:nvGrpSpPr>
          <p:grpSpPr>
            <a:xfrm>
              <a:off x="4350142" y="0"/>
              <a:ext cx="2104245" cy="3606547"/>
              <a:chOff x="0" y="0"/>
              <a:chExt cx="2104243" cy="3606546"/>
            </a:xfrm>
          </p:grpSpPr>
          <p:sp>
            <p:nvSpPr>
              <p:cNvPr id="263" name="Rectangle aux angles arrondis"/>
              <p:cNvSpPr/>
              <p:nvPr/>
            </p:nvSpPr>
            <p:spPr>
              <a:xfrm>
                <a:off x="0" y="0"/>
                <a:ext cx="2104244" cy="3606547"/>
              </a:xfrm>
              <a:prstGeom prst="roundRect">
                <a:avLst>
                  <a:gd name="adj" fmla="val 10000"/>
                </a:avLst>
              </a:prstGeom>
              <a:solidFill>
                <a:srgbClr val="689195"/>
              </a:solidFill>
              <a:ln w="25400" cap="flat">
                <a:solidFill>
                  <a:srgbClr val="FFFFFF"/>
                </a:solidFill>
                <a:prstDash val="solid"/>
                <a:round/>
              </a:ln>
              <a:effectLst/>
            </p:spPr>
            <p:txBody>
              <a:bodyPr wrap="square" lIns="45719" tIns="45719" rIns="45719" bIns="45719" numCol="1" anchor="t">
                <a:noAutofit/>
              </a:bodyPr>
              <a:lstStyle/>
              <a:p>
                <a:pPr algn="ctr" defTabSz="488950">
                  <a:lnSpc>
                    <a:spcPct val="90000"/>
                  </a:lnSpc>
                  <a:spcBef>
                    <a:spcPts val="200"/>
                  </a:spcBef>
                  <a:defRPr>
                    <a:solidFill>
                      <a:srgbClr val="FFFFFF"/>
                    </a:solidFill>
                  </a:defRPr>
                </a:pPr>
              </a:p>
            </p:txBody>
          </p:sp>
          <p:sp>
            <p:nvSpPr>
              <p:cNvPr id="264" name="Data Management…"/>
              <p:cNvSpPr txBox="1"/>
              <p:nvPr/>
            </p:nvSpPr>
            <p:spPr>
              <a:xfrm>
                <a:off x="0" y="1442617"/>
                <a:ext cx="2104244" cy="11441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8015" tIns="128015" rIns="128015" bIns="128015" numCol="1" anchor="t">
                <a:spAutoFit/>
              </a:bodyPr>
              <a:lstStyle/>
              <a:p>
                <a:pPr algn="ctr" defTabSz="800100">
                  <a:lnSpc>
                    <a:spcPct val="90000"/>
                  </a:lnSpc>
                  <a:spcBef>
                    <a:spcPts val="700"/>
                  </a:spcBef>
                  <a:defRPr sz="1800">
                    <a:solidFill>
                      <a:srgbClr val="FFFFFF"/>
                    </a:solidFill>
                  </a:defRPr>
                </a:pPr>
                <a:r>
                  <a:t>Data Management</a:t>
                </a:r>
              </a:p>
              <a:p>
                <a:pPr lvl="1" marL="57150" indent="-57150" algn="ctr" defTabSz="488950">
                  <a:lnSpc>
                    <a:spcPct val="90000"/>
                  </a:lnSpc>
                  <a:spcBef>
                    <a:spcPts val="100"/>
                  </a:spcBef>
                  <a:buClr>
                    <a:srgbClr val="000000"/>
                  </a:buClr>
                  <a:buSzPct val="100000"/>
                  <a:buFont typeface="Arial"/>
                  <a:buChar char="•"/>
                  <a:defRPr sz="1100">
                    <a:solidFill>
                      <a:srgbClr val="FFFFFF"/>
                    </a:solidFill>
                  </a:defRPr>
                </a:pPr>
                <a:r>
                  <a:t>Where is it stored? </a:t>
                </a:r>
              </a:p>
              <a:p>
                <a:pPr lvl="1" marL="57150" indent="-57150" algn="ctr" defTabSz="488950">
                  <a:lnSpc>
                    <a:spcPct val="90000"/>
                  </a:lnSpc>
                  <a:spcBef>
                    <a:spcPts val="100"/>
                  </a:spcBef>
                  <a:buClr>
                    <a:srgbClr val="000000"/>
                  </a:buClr>
                  <a:buSzPct val="100000"/>
                  <a:buFont typeface="Arial"/>
                  <a:buChar char="•"/>
                  <a:defRPr sz="1100">
                    <a:solidFill>
                      <a:srgbClr val="FFFFFF"/>
                    </a:solidFill>
                  </a:defRPr>
                </a:pPr>
                <a:r>
                  <a:t>Clean data/Discarded routes</a:t>
                </a:r>
              </a:p>
            </p:txBody>
          </p:sp>
        </p:grpSp>
        <p:sp>
          <p:nvSpPr>
            <p:cNvPr id="266" name="Cercle"/>
            <p:cNvSpPr/>
            <p:nvPr/>
          </p:nvSpPr>
          <p:spPr>
            <a:xfrm>
              <a:off x="4786372" y="216392"/>
              <a:ext cx="1200981" cy="1200980"/>
            </a:xfrm>
            <a:prstGeom prst="ellipse">
              <a:avLst/>
            </a:prstGeom>
            <a:blipFill rotWithShape="1">
              <a:blip r:embed="rId4"/>
              <a:srcRect l="0" t="0" r="0" b="0"/>
              <a:stretch>
                <a:fillRect/>
              </a:stretch>
            </a:blipFill>
            <a:ln w="25400" cap="flat">
              <a:solidFill>
                <a:srgbClr val="FFFFFF"/>
              </a:solidFill>
              <a:prstDash val="solid"/>
              <a:round/>
            </a:ln>
            <a:effectLst/>
          </p:spPr>
          <p:txBody>
            <a:bodyPr wrap="square" lIns="45719" tIns="45719" rIns="45719" bIns="45719" numCol="1" anchor="t">
              <a:noAutofit/>
            </a:bodyPr>
            <a:lstStyle/>
            <a:p>
              <a:pPr/>
            </a:p>
          </p:txBody>
        </p:sp>
        <p:grpSp>
          <p:nvGrpSpPr>
            <p:cNvPr id="269" name="Groupe"/>
            <p:cNvGrpSpPr/>
            <p:nvPr/>
          </p:nvGrpSpPr>
          <p:grpSpPr>
            <a:xfrm>
              <a:off x="6502110" y="0"/>
              <a:ext cx="2104244" cy="3606547"/>
              <a:chOff x="0" y="0"/>
              <a:chExt cx="2104243" cy="3606546"/>
            </a:xfrm>
          </p:grpSpPr>
          <p:sp>
            <p:nvSpPr>
              <p:cNvPr id="267" name="Rectangle aux angles arrondis"/>
              <p:cNvSpPr/>
              <p:nvPr/>
            </p:nvSpPr>
            <p:spPr>
              <a:xfrm>
                <a:off x="0" y="0"/>
                <a:ext cx="2104244" cy="3606547"/>
              </a:xfrm>
              <a:prstGeom prst="roundRect">
                <a:avLst>
                  <a:gd name="adj" fmla="val 10000"/>
                </a:avLst>
              </a:prstGeom>
              <a:solidFill>
                <a:srgbClr val="857693"/>
              </a:solidFill>
              <a:ln w="25400" cap="flat">
                <a:solidFill>
                  <a:srgbClr val="FFFFFF"/>
                </a:solidFill>
                <a:prstDash val="solid"/>
                <a:round/>
              </a:ln>
              <a:effectLst/>
            </p:spPr>
            <p:txBody>
              <a:bodyPr wrap="square" lIns="45719" tIns="45719" rIns="45719" bIns="45719" numCol="1" anchor="t">
                <a:noAutofit/>
              </a:bodyPr>
              <a:lstStyle/>
              <a:p>
                <a:pPr algn="ctr" defTabSz="533400">
                  <a:lnSpc>
                    <a:spcPct val="90000"/>
                  </a:lnSpc>
                  <a:spcBef>
                    <a:spcPts val="200"/>
                  </a:spcBef>
                  <a:defRPr>
                    <a:solidFill>
                      <a:srgbClr val="FFFFFF"/>
                    </a:solidFill>
                  </a:defRPr>
                </a:pPr>
              </a:p>
            </p:txBody>
          </p:sp>
          <p:sp>
            <p:nvSpPr>
              <p:cNvPr id="268" name="Post Processing…"/>
              <p:cNvSpPr txBox="1"/>
              <p:nvPr/>
            </p:nvSpPr>
            <p:spPr>
              <a:xfrm>
                <a:off x="0" y="1442617"/>
                <a:ext cx="2104244" cy="12793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t">
                <a:spAutoFit/>
              </a:bodyPr>
              <a:lstStyle/>
              <a:p>
                <a:pPr algn="ctr" defTabSz="889000">
                  <a:lnSpc>
                    <a:spcPct val="90000"/>
                  </a:lnSpc>
                  <a:spcBef>
                    <a:spcPts val="800"/>
                  </a:spcBef>
                  <a:defRPr sz="2000">
                    <a:solidFill>
                      <a:srgbClr val="FFFFFF"/>
                    </a:solidFill>
                  </a:defRPr>
                </a:pPr>
                <a:r>
                  <a:t>Post Processing</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GIS format</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GTFS Feed</a:t>
                </a:r>
              </a:p>
            </p:txBody>
          </p:sp>
        </p:grpSp>
        <p:sp>
          <p:nvSpPr>
            <p:cNvPr id="270" name="Cercle"/>
            <p:cNvSpPr/>
            <p:nvPr/>
          </p:nvSpPr>
          <p:spPr>
            <a:xfrm>
              <a:off x="6953742" y="216392"/>
              <a:ext cx="1200981" cy="1200980"/>
            </a:xfrm>
            <a:prstGeom prst="ellipse">
              <a:avLst/>
            </a:prstGeom>
            <a:blipFill rotWithShape="1">
              <a:blip r:embed="rId5"/>
              <a:srcRect l="0" t="0" r="0" b="0"/>
              <a:stretch>
                <a:fillRect/>
              </a:stretch>
            </a:blipFill>
            <a:ln w="25400" cap="flat">
              <a:solidFill>
                <a:srgbClr val="FFFFFF"/>
              </a:solidFill>
              <a:prstDash val="solid"/>
              <a:round/>
            </a:ln>
            <a:effectLst/>
          </p:spPr>
          <p:txBody>
            <a:bodyPr wrap="square" lIns="45719" tIns="45719" rIns="45719" bIns="45719" numCol="1" anchor="t">
              <a:noAutofit/>
            </a:bodyPr>
            <a:lstStyle/>
            <a:p>
              <a:pPr/>
            </a:p>
          </p:txBody>
        </p:sp>
        <p:grpSp>
          <p:nvGrpSpPr>
            <p:cNvPr id="273" name="Groupe"/>
            <p:cNvGrpSpPr/>
            <p:nvPr/>
          </p:nvGrpSpPr>
          <p:grpSpPr>
            <a:xfrm>
              <a:off x="8669480" y="0"/>
              <a:ext cx="2104244" cy="3606547"/>
              <a:chOff x="0" y="0"/>
              <a:chExt cx="2104243" cy="3606546"/>
            </a:xfrm>
          </p:grpSpPr>
          <p:sp>
            <p:nvSpPr>
              <p:cNvPr id="271" name="Rectangle aux angles arrondis"/>
              <p:cNvSpPr/>
              <p:nvPr/>
            </p:nvSpPr>
            <p:spPr>
              <a:xfrm>
                <a:off x="0" y="0"/>
                <a:ext cx="2104244" cy="3606547"/>
              </a:xfrm>
              <a:prstGeom prst="roundRect">
                <a:avLst>
                  <a:gd name="adj" fmla="val 10000"/>
                </a:avLst>
              </a:prstGeom>
              <a:solidFill>
                <a:schemeClr val="accent5"/>
              </a:solidFill>
              <a:ln w="25400" cap="flat">
                <a:solidFill>
                  <a:srgbClr val="FFFFFF"/>
                </a:solidFill>
                <a:prstDash val="solid"/>
                <a:round/>
              </a:ln>
              <a:effectLst/>
            </p:spPr>
            <p:txBody>
              <a:bodyPr wrap="square" lIns="45719" tIns="45719" rIns="45719" bIns="45719" numCol="1" anchor="t">
                <a:noAutofit/>
              </a:bodyPr>
              <a:lstStyle/>
              <a:p>
                <a:pPr algn="ctr" defTabSz="533400">
                  <a:lnSpc>
                    <a:spcPct val="90000"/>
                  </a:lnSpc>
                  <a:spcBef>
                    <a:spcPts val="200"/>
                  </a:spcBef>
                  <a:defRPr>
                    <a:solidFill>
                      <a:srgbClr val="FFFFFF"/>
                    </a:solidFill>
                  </a:defRPr>
                </a:pPr>
              </a:p>
            </p:txBody>
          </p:sp>
          <p:sp>
            <p:nvSpPr>
              <p:cNvPr id="272" name="Quality Assurance…"/>
              <p:cNvSpPr txBox="1"/>
              <p:nvPr/>
            </p:nvSpPr>
            <p:spPr>
              <a:xfrm>
                <a:off x="0" y="1442617"/>
                <a:ext cx="2104244" cy="16004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t">
                <a:spAutoFit/>
              </a:bodyPr>
              <a:lstStyle/>
              <a:p>
                <a:pPr algn="ctr" defTabSz="889000">
                  <a:lnSpc>
                    <a:spcPct val="90000"/>
                  </a:lnSpc>
                  <a:spcBef>
                    <a:spcPts val="800"/>
                  </a:spcBef>
                  <a:defRPr sz="2000">
                    <a:solidFill>
                      <a:srgbClr val="FFFFFF"/>
                    </a:solidFill>
                  </a:defRPr>
                </a:pPr>
                <a:r>
                  <a:t>Quality Assurance</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At each stage especially during data gathering</a:t>
                </a:r>
              </a:p>
              <a:p>
                <a:pPr lvl="1" marL="114300" indent="-114300" algn="ctr" defTabSz="533400">
                  <a:lnSpc>
                    <a:spcPct val="90000"/>
                  </a:lnSpc>
                  <a:spcBef>
                    <a:spcPts val="200"/>
                  </a:spcBef>
                  <a:buClr>
                    <a:srgbClr val="000000"/>
                  </a:buClr>
                  <a:buSzPct val="100000"/>
                  <a:buFont typeface="Arial"/>
                  <a:buChar char="•"/>
                  <a:defRPr sz="1200">
                    <a:solidFill>
                      <a:srgbClr val="FFFFFF"/>
                    </a:solidFill>
                  </a:defRPr>
                </a:pPr>
                <a:r>
                  <a:t>Need to do it multiple times</a:t>
                </a:r>
              </a:p>
            </p:txBody>
          </p:sp>
        </p:grpSp>
        <p:sp>
          <p:nvSpPr>
            <p:cNvPr id="274" name="Cercle"/>
            <p:cNvSpPr/>
            <p:nvPr/>
          </p:nvSpPr>
          <p:spPr>
            <a:xfrm>
              <a:off x="9121113" y="216392"/>
              <a:ext cx="1200981" cy="1200980"/>
            </a:xfrm>
            <a:prstGeom prst="ellipse">
              <a:avLst/>
            </a:prstGeom>
            <a:blipFill rotWithShape="1">
              <a:blip r:embed="rId6"/>
              <a:srcRect l="0" t="0" r="0" b="0"/>
              <a:stretch>
                <a:fillRect/>
              </a:stretch>
            </a:blipFill>
            <a:ln w="25400" cap="flat">
              <a:solidFill>
                <a:srgbClr val="FFFFFF"/>
              </a:solidFill>
              <a:prstDash val="solid"/>
              <a:round/>
            </a:ln>
            <a:effectLst/>
          </p:spPr>
          <p:txBody>
            <a:bodyPr wrap="square" lIns="45719" tIns="45719" rIns="45719" bIns="45719" numCol="1" anchor="t">
              <a:noAutofit/>
            </a:bodyPr>
            <a:lstStyle/>
            <a:p>
              <a:pPr/>
            </a:p>
          </p:txBody>
        </p:sp>
        <p:sp>
          <p:nvSpPr>
            <p:cNvPr id="275" name="Flèche double"/>
            <p:cNvSpPr/>
            <p:nvPr/>
          </p:nvSpPr>
          <p:spPr>
            <a:xfrm>
              <a:off x="430948" y="3065552"/>
              <a:ext cx="9911828" cy="540993"/>
            </a:xfrm>
            <a:prstGeom prst="leftRightArrow">
              <a:avLst>
                <a:gd name="adj1" fmla="val 50000"/>
                <a:gd name="adj2" fmla="val 50000"/>
              </a:avLst>
            </a:prstGeom>
            <a:solidFill>
              <a:srgbClr val="DCD1CF"/>
            </a:solidFill>
            <a:ln w="25400" cap="flat">
              <a:solidFill>
                <a:srgbClr val="FFFFFF"/>
              </a:solidFill>
              <a:prstDash val="solid"/>
              <a:round/>
            </a:ln>
            <a:effectLst/>
          </p:spPr>
          <p:txBody>
            <a:bodyPr wrap="square" lIns="45719" tIns="45719" rIns="45719" bIns="45719" numCol="1" anchor="t">
              <a:noAutofit/>
            </a:bodyPr>
            <a:lstStyle/>
            <a:p>
              <a:pPr/>
            </a:p>
          </p:txBody>
        </p:sp>
      </p:grpSp>
      <p:pic>
        <p:nvPicPr>
          <p:cNvPr id="277" name="Picture 6" descr="Picture 6"/>
          <p:cNvPicPr>
            <a:picLocks noChangeAspect="1"/>
          </p:cNvPicPr>
          <p:nvPr/>
        </p:nvPicPr>
        <p:blipFill>
          <a:blip r:embed="rId7">
            <a:extLst/>
          </a:blip>
          <a:stretch>
            <a:fillRect/>
          </a:stretch>
        </p:blipFill>
        <p:spPr>
          <a:xfrm>
            <a:off x="2266950" y="4862193"/>
            <a:ext cx="6528708" cy="1767207"/>
          </a:xfrm>
          <a:prstGeom prst="rect">
            <a:avLst/>
          </a:prstGeom>
          <a:ln w="12700">
            <a:miter lim="400000"/>
          </a:ln>
        </p:spPr>
      </p:pic>
      <p:sp>
        <p:nvSpPr>
          <p:cNvPr id="278" name="Google Shape;274;p27"/>
          <p:cNvSpPr txBox="1"/>
          <p:nvPr/>
        </p:nvSpPr>
        <p:spPr>
          <a:xfrm>
            <a:off x="250697" y="385450"/>
            <a:ext cx="10058401" cy="60984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nSpc>
                <a:spcPct val="90000"/>
              </a:lnSpc>
              <a:defRPr b="1" sz="3600">
                <a:solidFill>
                  <a:srgbClr val="FFC000"/>
                </a:solidFill>
              </a:defRPr>
            </a:lvl1pPr>
          </a:lstStyle>
          <a:p>
            <a:pPr/>
            <a:r>
              <a:t>PROCESS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Google Shape;305;p29"/>
          <p:cNvSpPr/>
          <p:nvPr/>
        </p:nvSpPr>
        <p:spPr>
          <a:xfrm>
            <a:off x="2421660" y="4573013"/>
            <a:ext cx="2178301" cy="1037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066" y="0"/>
                </a:lnTo>
                <a:lnTo>
                  <a:pt x="15066" y="21600"/>
                </a:lnTo>
                <a:lnTo>
                  <a:pt x="21600" y="21600"/>
                </a:lnTo>
              </a:path>
            </a:pathLst>
          </a:custGeom>
          <a:ln w="57150">
            <a:solidFill>
              <a:srgbClr val="C00000"/>
            </a:solidFill>
            <a:tailEnd type="triangle"/>
          </a:ln>
        </p:spPr>
        <p:txBody>
          <a:bodyPr lIns="45719" rIns="45719" anchor="ctr"/>
          <a:lstStyle/>
          <a:p>
            <a:pPr/>
          </a:p>
        </p:txBody>
      </p:sp>
      <p:grpSp>
        <p:nvGrpSpPr>
          <p:cNvPr id="311" name="Google Shape;307;p29"/>
          <p:cNvGrpSpPr/>
          <p:nvPr/>
        </p:nvGrpSpPr>
        <p:grpSpPr>
          <a:xfrm>
            <a:off x="4619549" y="1612223"/>
            <a:ext cx="5202383" cy="4651532"/>
            <a:chOff x="0" y="0"/>
            <a:chExt cx="5202382" cy="4651530"/>
          </a:xfrm>
        </p:grpSpPr>
        <p:sp>
          <p:nvSpPr>
            <p:cNvPr id="281" name="Google Shape;308;p29"/>
            <p:cNvSpPr/>
            <p:nvPr/>
          </p:nvSpPr>
          <p:spPr>
            <a:xfrm>
              <a:off x="-1" y="3816275"/>
              <a:ext cx="5202384" cy="835256"/>
            </a:xfrm>
            <a:prstGeom prst="rect">
              <a:avLst/>
            </a:prstGeom>
            <a:solidFill>
              <a:schemeClr val="accent4"/>
            </a:solidFill>
            <a:ln w="12700" cap="flat">
              <a:solidFill>
                <a:srgbClr val="FFFFFF"/>
              </a:solidFill>
              <a:prstDash val="solid"/>
              <a:round/>
            </a:ln>
            <a:effectLst/>
          </p:spPr>
          <p:txBody>
            <a:bodyPr wrap="square" lIns="45719" tIns="45719" rIns="45719" bIns="45719" numCol="1" anchor="ctr">
              <a:noAutofit/>
            </a:bodyPr>
            <a:lstStyle/>
            <a:p>
              <a:pPr/>
            </a:p>
          </p:txBody>
        </p:sp>
        <p:sp>
          <p:nvSpPr>
            <p:cNvPr id="282" name="Google Shape;309;p29"/>
            <p:cNvSpPr txBox="1"/>
            <p:nvPr/>
          </p:nvSpPr>
          <p:spPr>
            <a:xfrm>
              <a:off x="-1" y="3827709"/>
              <a:ext cx="5202384" cy="4281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74" tIns="113774" rIns="113774" bIns="113774" numCol="1" anchor="ctr">
              <a:spAutoFit/>
            </a:bodyPr>
            <a:lstStyle>
              <a:lvl1pPr algn="ctr">
                <a:lnSpc>
                  <a:spcPct val="90000"/>
                </a:lnSpc>
                <a:defRPr sz="1600">
                  <a:solidFill>
                    <a:srgbClr val="FFFFFF"/>
                  </a:solidFill>
                  <a:latin typeface="Rockwell"/>
                  <a:ea typeface="Rockwell"/>
                  <a:cs typeface="Rockwell"/>
                  <a:sym typeface="Rockwell"/>
                </a:defRPr>
              </a:lvl1pPr>
            </a:lstStyle>
            <a:p>
              <a:pPr/>
              <a:r>
                <a:t>Process Data</a:t>
              </a:r>
            </a:p>
          </p:txBody>
        </p:sp>
        <p:sp>
          <p:nvSpPr>
            <p:cNvPr id="283" name="Google Shape;310;p29"/>
            <p:cNvSpPr/>
            <p:nvPr/>
          </p:nvSpPr>
          <p:spPr>
            <a:xfrm>
              <a:off x="-1" y="4250607"/>
              <a:ext cx="1300597" cy="384217"/>
            </a:xfrm>
            <a:prstGeom prst="rect">
              <a:avLst/>
            </a:prstGeom>
            <a:solidFill>
              <a:srgbClr val="DBD1CF">
                <a:alpha val="89411"/>
              </a:srgbClr>
            </a:solidFill>
            <a:ln w="12700" cap="flat">
              <a:solidFill>
                <a:srgbClr val="DBD1CF">
                  <a:alpha val="89411"/>
                </a:srgbClr>
              </a:solidFill>
              <a:prstDash val="solid"/>
              <a:round/>
            </a:ln>
            <a:effectLst/>
          </p:spPr>
          <p:txBody>
            <a:bodyPr wrap="square" lIns="45719" tIns="45719" rIns="45719" bIns="45719" numCol="1" anchor="ctr">
              <a:noAutofit/>
            </a:bodyPr>
            <a:lstStyle/>
            <a:p>
              <a:pPr/>
            </a:p>
          </p:txBody>
        </p:sp>
        <p:sp>
          <p:nvSpPr>
            <p:cNvPr id="284" name="Google Shape;311;p29"/>
            <p:cNvSpPr txBox="1"/>
            <p:nvPr/>
          </p:nvSpPr>
          <p:spPr>
            <a:xfrm>
              <a:off x="-1" y="4248049"/>
              <a:ext cx="1300597" cy="389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Terminals Digitization</a:t>
              </a:r>
            </a:p>
          </p:txBody>
        </p:sp>
        <p:sp>
          <p:nvSpPr>
            <p:cNvPr id="285" name="Google Shape;312;p29"/>
            <p:cNvSpPr/>
            <p:nvPr/>
          </p:nvSpPr>
          <p:spPr>
            <a:xfrm>
              <a:off x="1300595" y="4250607"/>
              <a:ext cx="1300596" cy="384217"/>
            </a:xfrm>
            <a:prstGeom prst="rect">
              <a:avLst/>
            </a:prstGeom>
            <a:solidFill>
              <a:srgbClr val="DAD7CF">
                <a:alpha val="89411"/>
              </a:srgbClr>
            </a:solidFill>
            <a:ln w="12700" cap="flat">
              <a:solidFill>
                <a:srgbClr val="DAD7CF">
                  <a:alpha val="89411"/>
                </a:srgbClr>
              </a:solidFill>
              <a:prstDash val="solid"/>
              <a:round/>
            </a:ln>
            <a:effectLst/>
          </p:spPr>
          <p:txBody>
            <a:bodyPr wrap="square" lIns="45719" tIns="45719" rIns="45719" bIns="45719" numCol="1" anchor="ctr">
              <a:noAutofit/>
            </a:bodyPr>
            <a:lstStyle/>
            <a:p>
              <a:pPr/>
            </a:p>
          </p:txBody>
        </p:sp>
        <p:sp>
          <p:nvSpPr>
            <p:cNvPr id="286" name="Google Shape;313;p29"/>
            <p:cNvSpPr txBox="1"/>
            <p:nvPr/>
          </p:nvSpPr>
          <p:spPr>
            <a:xfrm>
              <a:off x="1300595" y="4248049"/>
              <a:ext cx="1300596" cy="389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Trips Digitization</a:t>
              </a:r>
            </a:p>
          </p:txBody>
        </p:sp>
        <p:sp>
          <p:nvSpPr>
            <p:cNvPr id="287" name="Google Shape;314;p29"/>
            <p:cNvSpPr/>
            <p:nvPr/>
          </p:nvSpPr>
          <p:spPr>
            <a:xfrm>
              <a:off x="2601191" y="4250607"/>
              <a:ext cx="1300596" cy="384217"/>
            </a:xfrm>
            <a:prstGeom prst="rect">
              <a:avLst/>
            </a:prstGeom>
            <a:solidFill>
              <a:srgbClr val="D7DACF">
                <a:alpha val="89411"/>
              </a:srgbClr>
            </a:solidFill>
            <a:ln w="12700" cap="flat">
              <a:solidFill>
                <a:srgbClr val="D7DACF">
                  <a:alpha val="89411"/>
                </a:srgbClr>
              </a:solidFill>
              <a:prstDash val="solid"/>
              <a:round/>
            </a:ln>
            <a:effectLst/>
          </p:spPr>
          <p:txBody>
            <a:bodyPr wrap="square" lIns="45719" tIns="45719" rIns="45719" bIns="45719" numCol="1" anchor="ctr">
              <a:noAutofit/>
            </a:bodyPr>
            <a:lstStyle/>
            <a:p>
              <a:pPr/>
            </a:p>
          </p:txBody>
        </p:sp>
        <p:sp>
          <p:nvSpPr>
            <p:cNvPr id="288" name="Google Shape;315;p29"/>
            <p:cNvSpPr txBox="1"/>
            <p:nvPr/>
          </p:nvSpPr>
          <p:spPr>
            <a:xfrm>
              <a:off x="2601191" y="4248049"/>
              <a:ext cx="1300596" cy="389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Stops Digitization</a:t>
              </a:r>
            </a:p>
          </p:txBody>
        </p:sp>
        <p:sp>
          <p:nvSpPr>
            <p:cNvPr id="289" name="Google Shape;316;p29"/>
            <p:cNvSpPr/>
            <p:nvPr/>
          </p:nvSpPr>
          <p:spPr>
            <a:xfrm>
              <a:off x="3901787" y="4250607"/>
              <a:ext cx="1300596" cy="384217"/>
            </a:xfrm>
            <a:prstGeom prst="rect">
              <a:avLst/>
            </a:prstGeom>
            <a:solidFill>
              <a:srgbClr val="D2DAD1">
                <a:alpha val="89411"/>
              </a:srgbClr>
            </a:solidFill>
            <a:ln w="12700" cap="flat">
              <a:solidFill>
                <a:srgbClr val="D2DAD1">
                  <a:alpha val="89411"/>
                </a:srgbClr>
              </a:solidFill>
              <a:prstDash val="solid"/>
              <a:round/>
            </a:ln>
            <a:effectLst/>
          </p:spPr>
          <p:txBody>
            <a:bodyPr wrap="square" lIns="45719" tIns="45719" rIns="45719" bIns="45719" numCol="1" anchor="ctr">
              <a:noAutofit/>
            </a:bodyPr>
            <a:lstStyle/>
            <a:p>
              <a:pPr/>
            </a:p>
          </p:txBody>
        </p:sp>
        <p:sp>
          <p:nvSpPr>
            <p:cNvPr id="290" name="Google Shape;317;p29"/>
            <p:cNvSpPr txBox="1"/>
            <p:nvPr/>
          </p:nvSpPr>
          <p:spPr>
            <a:xfrm>
              <a:off x="3901787" y="4341142"/>
              <a:ext cx="1300596" cy="203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OSM editing</a:t>
              </a:r>
            </a:p>
          </p:txBody>
        </p:sp>
        <p:sp>
          <p:nvSpPr>
            <p:cNvPr id="291" name="Google Shape;318;p29"/>
            <p:cNvSpPr/>
            <p:nvPr/>
          </p:nvSpPr>
          <p:spPr>
            <a:xfrm rot="10800000">
              <a:off x="0" y="2544184"/>
              <a:ext cx="5202383" cy="1284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565"/>
                  </a:moveTo>
                  <a:lnTo>
                    <a:pt x="10133" y="7565"/>
                  </a:lnTo>
                  <a:lnTo>
                    <a:pt x="10133" y="5400"/>
                  </a:lnTo>
                  <a:lnTo>
                    <a:pt x="9467" y="5400"/>
                  </a:lnTo>
                  <a:lnTo>
                    <a:pt x="10800" y="0"/>
                  </a:lnTo>
                  <a:lnTo>
                    <a:pt x="12133" y="5400"/>
                  </a:lnTo>
                  <a:lnTo>
                    <a:pt x="11467" y="5400"/>
                  </a:lnTo>
                  <a:lnTo>
                    <a:pt x="11467" y="7565"/>
                  </a:lnTo>
                  <a:lnTo>
                    <a:pt x="21600" y="7565"/>
                  </a:lnTo>
                  <a:lnTo>
                    <a:pt x="21600" y="21600"/>
                  </a:lnTo>
                  <a:lnTo>
                    <a:pt x="0" y="21600"/>
                  </a:lnTo>
                  <a:close/>
                </a:path>
              </a:pathLst>
            </a:custGeom>
            <a:solidFill>
              <a:srgbClr val="609466"/>
            </a:solidFill>
            <a:ln w="12700" cap="flat">
              <a:solidFill>
                <a:srgbClr val="FFFFFF"/>
              </a:solidFill>
              <a:prstDash val="solid"/>
              <a:round/>
            </a:ln>
            <a:effectLst/>
          </p:spPr>
          <p:txBody>
            <a:bodyPr wrap="square" lIns="45719" tIns="45719" rIns="45719" bIns="45719" numCol="1" anchor="ctr">
              <a:noAutofit/>
            </a:bodyPr>
            <a:lstStyle/>
            <a:p>
              <a:pPr/>
            </a:p>
          </p:txBody>
        </p:sp>
        <p:sp>
          <p:nvSpPr>
            <p:cNvPr id="292" name="Google Shape;319;p29"/>
            <p:cNvSpPr txBox="1"/>
            <p:nvPr/>
          </p:nvSpPr>
          <p:spPr>
            <a:xfrm>
              <a:off x="-1" y="2555549"/>
              <a:ext cx="5202384" cy="4281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74" tIns="113774" rIns="113774" bIns="113774" numCol="1" anchor="ctr">
              <a:spAutoFit/>
            </a:bodyPr>
            <a:lstStyle>
              <a:lvl1pPr algn="ctr">
                <a:lnSpc>
                  <a:spcPct val="90000"/>
                </a:lnSpc>
                <a:defRPr sz="1600">
                  <a:solidFill>
                    <a:srgbClr val="FFFFFF"/>
                  </a:solidFill>
                  <a:latin typeface="Rockwell"/>
                  <a:ea typeface="Rockwell"/>
                  <a:cs typeface="Rockwell"/>
                  <a:sym typeface="Rockwell"/>
                </a:defRPr>
              </a:lvl1pPr>
            </a:lstStyle>
            <a:p>
              <a:pPr/>
              <a:r>
                <a:t>Organize Raw Data</a:t>
              </a:r>
            </a:p>
          </p:txBody>
        </p:sp>
        <p:sp>
          <p:nvSpPr>
            <p:cNvPr id="293" name="Google Shape;320;p29"/>
            <p:cNvSpPr/>
            <p:nvPr/>
          </p:nvSpPr>
          <p:spPr>
            <a:xfrm>
              <a:off x="-1" y="2995085"/>
              <a:ext cx="2601193" cy="384102"/>
            </a:xfrm>
            <a:prstGeom prst="rect">
              <a:avLst/>
            </a:prstGeom>
            <a:solidFill>
              <a:srgbClr val="D1DAD5">
                <a:alpha val="89411"/>
              </a:srgbClr>
            </a:solidFill>
            <a:ln w="12700" cap="flat">
              <a:solidFill>
                <a:srgbClr val="D1DAD5">
                  <a:alpha val="89411"/>
                </a:srgbClr>
              </a:solidFill>
              <a:prstDash val="solid"/>
              <a:round/>
            </a:ln>
            <a:effectLst/>
          </p:spPr>
          <p:txBody>
            <a:bodyPr wrap="square" lIns="45719" tIns="45719" rIns="45719" bIns="45719" numCol="1" anchor="ctr">
              <a:noAutofit/>
            </a:bodyPr>
            <a:lstStyle/>
            <a:p>
              <a:pPr/>
            </a:p>
          </p:txBody>
        </p:sp>
        <p:sp>
          <p:nvSpPr>
            <p:cNvPr id="294" name="Google Shape;321;p29"/>
            <p:cNvSpPr txBox="1"/>
            <p:nvPr/>
          </p:nvSpPr>
          <p:spPr>
            <a:xfrm>
              <a:off x="-1" y="3085562"/>
              <a:ext cx="2601193" cy="203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Assign subsets to editors</a:t>
              </a:r>
            </a:p>
          </p:txBody>
        </p:sp>
        <p:sp>
          <p:nvSpPr>
            <p:cNvPr id="295" name="Google Shape;322;p29"/>
            <p:cNvSpPr/>
            <p:nvPr/>
          </p:nvSpPr>
          <p:spPr>
            <a:xfrm>
              <a:off x="2601191" y="2995085"/>
              <a:ext cx="2601192" cy="384102"/>
            </a:xfrm>
            <a:prstGeom prst="rect">
              <a:avLst/>
            </a:prstGeom>
            <a:solidFill>
              <a:srgbClr val="D3D9D9">
                <a:alpha val="89411"/>
              </a:srgbClr>
            </a:solidFill>
            <a:ln w="12700" cap="flat">
              <a:solidFill>
                <a:srgbClr val="D3D9D9">
                  <a:alpha val="89411"/>
                </a:srgbClr>
              </a:solidFill>
              <a:prstDash val="solid"/>
              <a:round/>
            </a:ln>
            <a:effectLst/>
          </p:spPr>
          <p:txBody>
            <a:bodyPr wrap="square" lIns="45719" tIns="45719" rIns="45719" bIns="45719" numCol="1" anchor="ctr">
              <a:noAutofit/>
            </a:bodyPr>
            <a:lstStyle/>
            <a:p>
              <a:pPr/>
            </a:p>
          </p:txBody>
        </p:sp>
        <p:sp>
          <p:nvSpPr>
            <p:cNvPr id="296" name="Google Shape;323;p29"/>
            <p:cNvSpPr txBox="1"/>
            <p:nvPr/>
          </p:nvSpPr>
          <p:spPr>
            <a:xfrm>
              <a:off x="2601191" y="3085562"/>
              <a:ext cx="2601192" cy="203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Extract subsets for processing</a:t>
              </a:r>
            </a:p>
          </p:txBody>
        </p:sp>
        <p:sp>
          <p:nvSpPr>
            <p:cNvPr id="297" name="Google Shape;324;p29"/>
            <p:cNvSpPr/>
            <p:nvPr/>
          </p:nvSpPr>
          <p:spPr>
            <a:xfrm rot="10800000">
              <a:off x="0" y="1272092"/>
              <a:ext cx="5202383" cy="1284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565"/>
                  </a:moveTo>
                  <a:lnTo>
                    <a:pt x="10133" y="7565"/>
                  </a:lnTo>
                  <a:lnTo>
                    <a:pt x="10133" y="5400"/>
                  </a:lnTo>
                  <a:lnTo>
                    <a:pt x="9467" y="5400"/>
                  </a:lnTo>
                  <a:lnTo>
                    <a:pt x="10800" y="0"/>
                  </a:lnTo>
                  <a:lnTo>
                    <a:pt x="12133" y="5400"/>
                  </a:lnTo>
                  <a:lnTo>
                    <a:pt x="11467" y="5400"/>
                  </a:lnTo>
                  <a:lnTo>
                    <a:pt x="11467" y="7565"/>
                  </a:lnTo>
                  <a:lnTo>
                    <a:pt x="21600" y="7565"/>
                  </a:lnTo>
                  <a:lnTo>
                    <a:pt x="21600" y="21600"/>
                  </a:lnTo>
                  <a:lnTo>
                    <a:pt x="0" y="21600"/>
                  </a:lnTo>
                  <a:close/>
                </a:path>
              </a:pathLst>
            </a:custGeom>
            <a:solidFill>
              <a:srgbClr val="727193"/>
            </a:solidFill>
            <a:ln w="12700" cap="flat">
              <a:solidFill>
                <a:srgbClr val="FFFFFF"/>
              </a:solidFill>
              <a:prstDash val="solid"/>
              <a:round/>
            </a:ln>
            <a:effectLst/>
          </p:spPr>
          <p:txBody>
            <a:bodyPr wrap="square" lIns="45719" tIns="45719" rIns="45719" bIns="45719" numCol="1" anchor="ctr">
              <a:noAutofit/>
            </a:bodyPr>
            <a:lstStyle/>
            <a:p>
              <a:pPr/>
            </a:p>
          </p:txBody>
        </p:sp>
        <p:sp>
          <p:nvSpPr>
            <p:cNvPr id="298" name="Google Shape;325;p29"/>
            <p:cNvSpPr txBox="1"/>
            <p:nvPr/>
          </p:nvSpPr>
          <p:spPr>
            <a:xfrm>
              <a:off x="-1" y="1283457"/>
              <a:ext cx="5202384" cy="4281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74" tIns="113774" rIns="113774" bIns="113774" numCol="1" anchor="ctr">
              <a:spAutoFit/>
            </a:bodyPr>
            <a:lstStyle>
              <a:lvl1pPr algn="ctr">
                <a:lnSpc>
                  <a:spcPct val="90000"/>
                </a:lnSpc>
                <a:defRPr sz="1600">
                  <a:solidFill>
                    <a:srgbClr val="FFFFFF"/>
                  </a:solidFill>
                  <a:latin typeface="Rockwell"/>
                  <a:ea typeface="Rockwell"/>
                  <a:cs typeface="Rockwell"/>
                  <a:sym typeface="Rockwell"/>
                </a:defRPr>
              </a:lvl1pPr>
            </a:lstStyle>
            <a:p>
              <a:pPr/>
              <a:r>
                <a:t>Capture Trip (Instance)</a:t>
              </a:r>
            </a:p>
          </p:txBody>
        </p:sp>
        <p:sp>
          <p:nvSpPr>
            <p:cNvPr id="299" name="Google Shape;326;p29"/>
            <p:cNvSpPr/>
            <p:nvPr/>
          </p:nvSpPr>
          <p:spPr>
            <a:xfrm>
              <a:off x="2540" y="1722994"/>
              <a:ext cx="1732435" cy="384102"/>
            </a:xfrm>
            <a:prstGeom prst="rect">
              <a:avLst/>
            </a:prstGeom>
            <a:solidFill>
              <a:srgbClr val="D3D6DA">
                <a:alpha val="89411"/>
              </a:srgbClr>
            </a:solidFill>
            <a:ln w="12700" cap="flat">
              <a:solidFill>
                <a:srgbClr val="D3D6DA">
                  <a:alpha val="89411"/>
                </a:srgbClr>
              </a:solidFill>
              <a:prstDash val="solid"/>
              <a:round/>
            </a:ln>
            <a:effectLst/>
          </p:spPr>
          <p:txBody>
            <a:bodyPr wrap="square" lIns="45719" tIns="45719" rIns="45719" bIns="45719" numCol="1" anchor="ctr">
              <a:noAutofit/>
            </a:bodyPr>
            <a:lstStyle/>
            <a:p>
              <a:pPr/>
            </a:p>
          </p:txBody>
        </p:sp>
        <p:sp>
          <p:nvSpPr>
            <p:cNvPr id="300" name="Google Shape;327;p29"/>
            <p:cNvSpPr txBox="1"/>
            <p:nvPr/>
          </p:nvSpPr>
          <p:spPr>
            <a:xfrm>
              <a:off x="2540" y="1813470"/>
              <a:ext cx="1732435" cy="203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Record GPS Trace</a:t>
              </a:r>
            </a:p>
          </p:txBody>
        </p:sp>
        <p:sp>
          <p:nvSpPr>
            <p:cNvPr id="301" name="Google Shape;328;p29"/>
            <p:cNvSpPr/>
            <p:nvPr/>
          </p:nvSpPr>
          <p:spPr>
            <a:xfrm>
              <a:off x="1734974" y="1722994"/>
              <a:ext cx="1732435" cy="384102"/>
            </a:xfrm>
            <a:prstGeom prst="rect">
              <a:avLst/>
            </a:prstGeom>
            <a:solidFill>
              <a:srgbClr val="D5D4D9">
                <a:alpha val="89411"/>
              </a:srgbClr>
            </a:solidFill>
            <a:ln w="12700" cap="flat">
              <a:solidFill>
                <a:srgbClr val="D5D4D9">
                  <a:alpha val="89411"/>
                </a:srgbClr>
              </a:solidFill>
              <a:prstDash val="solid"/>
              <a:round/>
            </a:ln>
            <a:effectLst/>
          </p:spPr>
          <p:txBody>
            <a:bodyPr wrap="square" lIns="45719" tIns="45719" rIns="45719" bIns="45719" numCol="1" anchor="ctr">
              <a:noAutofit/>
            </a:bodyPr>
            <a:lstStyle/>
            <a:p>
              <a:pPr/>
            </a:p>
          </p:txBody>
        </p:sp>
        <p:sp>
          <p:nvSpPr>
            <p:cNvPr id="302" name="Google Shape;329;p29"/>
            <p:cNvSpPr txBox="1"/>
            <p:nvPr/>
          </p:nvSpPr>
          <p:spPr>
            <a:xfrm>
              <a:off x="1734974" y="1813470"/>
              <a:ext cx="1732435" cy="203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Record Stops</a:t>
              </a:r>
            </a:p>
          </p:txBody>
        </p:sp>
        <p:sp>
          <p:nvSpPr>
            <p:cNvPr id="303" name="Google Shape;330;p29"/>
            <p:cNvSpPr/>
            <p:nvPr/>
          </p:nvSpPr>
          <p:spPr>
            <a:xfrm>
              <a:off x="3467408" y="1722994"/>
              <a:ext cx="1732435" cy="384102"/>
            </a:xfrm>
            <a:prstGeom prst="rect">
              <a:avLst/>
            </a:prstGeom>
            <a:solidFill>
              <a:srgbClr val="D8D5D9">
                <a:alpha val="89411"/>
              </a:srgbClr>
            </a:solidFill>
            <a:ln w="12700" cap="flat">
              <a:solidFill>
                <a:srgbClr val="D8D5D9">
                  <a:alpha val="89411"/>
                </a:srgbClr>
              </a:solidFill>
              <a:prstDash val="solid"/>
              <a:round/>
            </a:ln>
            <a:effectLst/>
          </p:spPr>
          <p:txBody>
            <a:bodyPr wrap="square" lIns="45719" tIns="45719" rIns="45719" bIns="45719" numCol="1" anchor="ctr">
              <a:noAutofit/>
            </a:bodyPr>
            <a:lstStyle/>
            <a:p>
              <a:pPr/>
            </a:p>
          </p:txBody>
        </p:sp>
        <p:sp>
          <p:nvSpPr>
            <p:cNvPr id="304" name="Google Shape;331;p29"/>
            <p:cNvSpPr txBox="1"/>
            <p:nvPr/>
          </p:nvSpPr>
          <p:spPr>
            <a:xfrm>
              <a:off x="3467408" y="1720378"/>
              <a:ext cx="1732435" cy="389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Import data from phones</a:t>
              </a:r>
            </a:p>
          </p:txBody>
        </p:sp>
        <p:sp>
          <p:nvSpPr>
            <p:cNvPr id="305" name="Google Shape;332;p29"/>
            <p:cNvSpPr/>
            <p:nvPr/>
          </p:nvSpPr>
          <p:spPr>
            <a:xfrm rot="10800000">
              <a:off x="0" y="-1"/>
              <a:ext cx="5202383" cy="1284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565"/>
                  </a:moveTo>
                  <a:lnTo>
                    <a:pt x="10133" y="7565"/>
                  </a:lnTo>
                  <a:lnTo>
                    <a:pt x="10133" y="5400"/>
                  </a:lnTo>
                  <a:lnTo>
                    <a:pt x="9467" y="5400"/>
                  </a:lnTo>
                  <a:lnTo>
                    <a:pt x="10800" y="0"/>
                  </a:lnTo>
                  <a:lnTo>
                    <a:pt x="12133" y="5400"/>
                  </a:lnTo>
                  <a:lnTo>
                    <a:pt x="11467" y="5400"/>
                  </a:lnTo>
                  <a:lnTo>
                    <a:pt x="11467" y="7565"/>
                  </a:lnTo>
                  <a:lnTo>
                    <a:pt x="21600" y="7565"/>
                  </a:lnTo>
                  <a:lnTo>
                    <a:pt x="21600" y="21600"/>
                  </a:lnTo>
                  <a:lnTo>
                    <a:pt x="0" y="21600"/>
                  </a:lnTo>
                  <a:close/>
                </a:path>
              </a:pathLst>
            </a:custGeom>
            <a:solidFill>
              <a:srgbClr val="908384"/>
            </a:solidFill>
            <a:ln w="12700" cap="flat">
              <a:solidFill>
                <a:srgbClr val="FFFFFF"/>
              </a:solidFill>
              <a:prstDash val="solid"/>
              <a:round/>
            </a:ln>
            <a:effectLst/>
          </p:spPr>
          <p:txBody>
            <a:bodyPr wrap="square" lIns="45719" tIns="45719" rIns="45719" bIns="45719" numCol="1" anchor="ctr">
              <a:noAutofit/>
            </a:bodyPr>
            <a:lstStyle/>
            <a:p>
              <a:pPr/>
            </a:p>
          </p:txBody>
        </p:sp>
        <p:sp>
          <p:nvSpPr>
            <p:cNvPr id="306" name="Google Shape;333;p29"/>
            <p:cNvSpPr txBox="1"/>
            <p:nvPr/>
          </p:nvSpPr>
          <p:spPr>
            <a:xfrm>
              <a:off x="-1" y="11365"/>
              <a:ext cx="5202384" cy="4281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74" tIns="113774" rIns="113774" bIns="113774" numCol="1" anchor="ctr">
              <a:spAutoFit/>
            </a:bodyPr>
            <a:lstStyle>
              <a:lvl1pPr algn="ctr">
                <a:lnSpc>
                  <a:spcPct val="90000"/>
                </a:lnSpc>
                <a:defRPr sz="1600">
                  <a:solidFill>
                    <a:srgbClr val="FFFFFF"/>
                  </a:solidFill>
                  <a:latin typeface="Rockwell"/>
                  <a:ea typeface="Rockwell"/>
                  <a:cs typeface="Rockwell"/>
                  <a:sym typeface="Rockwell"/>
                </a:defRPr>
              </a:lvl1pPr>
            </a:lstStyle>
            <a:p>
              <a:pPr/>
              <a:r>
                <a:t>Organize Assignment Sheets</a:t>
              </a:r>
            </a:p>
          </p:txBody>
        </p:sp>
        <p:sp>
          <p:nvSpPr>
            <p:cNvPr id="307" name="Google Shape;334;p29"/>
            <p:cNvSpPr/>
            <p:nvPr/>
          </p:nvSpPr>
          <p:spPr>
            <a:xfrm>
              <a:off x="2280695" y="443988"/>
              <a:ext cx="1621201" cy="384001"/>
            </a:xfrm>
            <a:prstGeom prst="rect">
              <a:avLst/>
            </a:prstGeom>
            <a:solidFill>
              <a:srgbClr val="D9D6D8">
                <a:alpha val="89411"/>
              </a:srgbClr>
            </a:solidFill>
            <a:ln w="12700" cap="flat">
              <a:solidFill>
                <a:srgbClr val="D9D6D8">
                  <a:alpha val="89411"/>
                </a:srgbClr>
              </a:solidFill>
              <a:prstDash val="solid"/>
              <a:round/>
            </a:ln>
            <a:effectLst/>
          </p:spPr>
          <p:txBody>
            <a:bodyPr wrap="square" lIns="45719" tIns="45719" rIns="45719" bIns="45719" numCol="1" anchor="ctr">
              <a:noAutofit/>
            </a:bodyPr>
            <a:lstStyle/>
            <a:p>
              <a:pPr/>
            </a:p>
          </p:txBody>
        </p:sp>
        <p:sp>
          <p:nvSpPr>
            <p:cNvPr id="308" name="Google Shape;335;p29"/>
            <p:cNvSpPr txBox="1"/>
            <p:nvPr/>
          </p:nvSpPr>
          <p:spPr>
            <a:xfrm>
              <a:off x="2280591" y="534465"/>
              <a:ext cx="1621201" cy="203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Assign a unique ID</a:t>
              </a:r>
            </a:p>
          </p:txBody>
        </p:sp>
        <p:sp>
          <p:nvSpPr>
            <p:cNvPr id="309" name="Google Shape;336;p29"/>
            <p:cNvSpPr/>
            <p:nvPr/>
          </p:nvSpPr>
          <p:spPr>
            <a:xfrm>
              <a:off x="3901690" y="450913"/>
              <a:ext cx="1300501" cy="384002"/>
            </a:xfrm>
            <a:prstGeom prst="rect">
              <a:avLst/>
            </a:prstGeom>
            <a:solidFill>
              <a:srgbClr val="D9D6D6">
                <a:alpha val="89411"/>
              </a:srgbClr>
            </a:solidFill>
            <a:ln w="12700" cap="flat">
              <a:solidFill>
                <a:srgbClr val="D9D6D6">
                  <a:alpha val="89411"/>
                </a:srgbClr>
              </a:solidFill>
              <a:prstDash val="solid"/>
              <a:round/>
            </a:ln>
            <a:effectLst/>
          </p:spPr>
          <p:txBody>
            <a:bodyPr wrap="square" lIns="45719" tIns="45719" rIns="45719" bIns="45719" numCol="1" anchor="ctr">
              <a:noAutofit/>
            </a:bodyPr>
            <a:lstStyle/>
            <a:p>
              <a:pPr/>
            </a:p>
          </p:txBody>
        </p:sp>
        <p:sp>
          <p:nvSpPr>
            <p:cNvPr id="310" name="Google Shape;337;p29"/>
            <p:cNvSpPr txBox="1"/>
            <p:nvPr/>
          </p:nvSpPr>
          <p:spPr>
            <a:xfrm>
              <a:off x="3747241" y="441372"/>
              <a:ext cx="1452601" cy="3893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499" tIns="16499" rIns="16499" bIns="16499" numCol="1" anchor="ctr">
              <a:spAutoFit/>
            </a:bodyPr>
            <a:lstStyle>
              <a:lvl1pPr algn="ctr">
                <a:lnSpc>
                  <a:spcPct val="90000"/>
                </a:lnSpc>
                <a:defRPr sz="1300">
                  <a:latin typeface="Rockwell"/>
                  <a:ea typeface="Rockwell"/>
                  <a:cs typeface="Rockwell"/>
                  <a:sym typeface="Rockwell"/>
                </a:defRPr>
              </a:lvl1pPr>
            </a:lstStyle>
            <a:p>
              <a:pPr/>
              <a:r>
                <a:t>Assign data collectores</a:t>
              </a:r>
            </a:p>
          </p:txBody>
        </p:sp>
      </p:grpSp>
      <p:grpSp>
        <p:nvGrpSpPr>
          <p:cNvPr id="320" name="Google Shape;338;p29"/>
          <p:cNvGrpSpPr/>
          <p:nvPr/>
        </p:nvGrpSpPr>
        <p:grpSpPr>
          <a:xfrm>
            <a:off x="1300467" y="5300971"/>
            <a:ext cx="2396838" cy="739771"/>
            <a:chOff x="0" y="0"/>
            <a:chExt cx="2396837" cy="739770"/>
          </a:xfrm>
        </p:grpSpPr>
        <p:sp>
          <p:nvSpPr>
            <p:cNvPr id="312" name="Google Shape;339;p29"/>
            <p:cNvSpPr/>
            <p:nvPr/>
          </p:nvSpPr>
          <p:spPr>
            <a:xfrm>
              <a:off x="0" y="19653"/>
              <a:ext cx="2396838" cy="720118"/>
            </a:xfrm>
            <a:prstGeom prst="rect">
              <a:avLst/>
            </a:prstGeom>
            <a:solidFill>
              <a:srgbClr val="9B2B1C"/>
            </a:solidFill>
            <a:ln w="12700" cap="flat">
              <a:solidFill>
                <a:srgbClr val="FFFFFF"/>
              </a:solidFill>
              <a:prstDash val="solid"/>
              <a:round/>
            </a:ln>
            <a:effectLst/>
          </p:spPr>
          <p:txBody>
            <a:bodyPr wrap="square" lIns="45719" tIns="45719" rIns="45719" bIns="45719" numCol="1" anchor="ctr">
              <a:noAutofit/>
            </a:bodyPr>
            <a:lstStyle/>
            <a:p>
              <a:pPr/>
            </a:p>
          </p:txBody>
        </p:sp>
        <p:sp>
          <p:nvSpPr>
            <p:cNvPr id="313" name="Google Shape;340;p29"/>
            <p:cNvSpPr txBox="1"/>
            <p:nvPr/>
          </p:nvSpPr>
          <p:spPr>
            <a:xfrm>
              <a:off x="0" y="-1"/>
              <a:ext cx="2396838" cy="4281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3774" tIns="113774" rIns="113774" bIns="113774" numCol="1" anchor="ctr">
              <a:spAutoFit/>
            </a:bodyPr>
            <a:lstStyle>
              <a:lvl1pPr algn="ctr">
                <a:lnSpc>
                  <a:spcPct val="90000"/>
                </a:lnSpc>
                <a:defRPr sz="1600">
                  <a:solidFill>
                    <a:srgbClr val="FFFFFF"/>
                  </a:solidFill>
                  <a:latin typeface="Rockwell"/>
                  <a:ea typeface="Rockwell"/>
                  <a:cs typeface="Rockwell"/>
                  <a:sym typeface="Rockwell"/>
                </a:defRPr>
              </a:lvl1pPr>
            </a:lstStyle>
            <a:p>
              <a:pPr/>
              <a:r>
                <a:t>Quality Assurance</a:t>
              </a:r>
            </a:p>
          </p:txBody>
        </p:sp>
        <p:sp>
          <p:nvSpPr>
            <p:cNvPr id="314" name="Google Shape;341;p29"/>
            <p:cNvSpPr/>
            <p:nvPr/>
          </p:nvSpPr>
          <p:spPr>
            <a:xfrm>
              <a:off x="1170" y="393762"/>
              <a:ext cx="798166" cy="331254"/>
            </a:xfrm>
            <a:prstGeom prst="rect">
              <a:avLst/>
            </a:prstGeom>
            <a:solidFill>
              <a:srgbClr val="DECCCB">
                <a:alpha val="89411"/>
              </a:srgbClr>
            </a:solidFill>
            <a:ln w="12700" cap="flat">
              <a:solidFill>
                <a:srgbClr val="DECCCB">
                  <a:alpha val="89411"/>
                </a:srgbClr>
              </a:solidFill>
              <a:prstDash val="solid"/>
              <a:round/>
            </a:ln>
            <a:effectLst/>
          </p:spPr>
          <p:txBody>
            <a:bodyPr wrap="square" lIns="45719" tIns="45719" rIns="45719" bIns="45719" numCol="1" anchor="ctr">
              <a:noAutofit/>
            </a:bodyPr>
            <a:lstStyle/>
            <a:p>
              <a:pPr/>
            </a:p>
          </p:txBody>
        </p:sp>
        <p:sp>
          <p:nvSpPr>
            <p:cNvPr id="315" name="Google Shape;342;p29"/>
            <p:cNvSpPr txBox="1"/>
            <p:nvPr/>
          </p:nvSpPr>
          <p:spPr>
            <a:xfrm>
              <a:off x="1170" y="483201"/>
              <a:ext cx="798166" cy="152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lvl1pPr algn="ctr">
                <a:lnSpc>
                  <a:spcPct val="90000"/>
                </a:lnSpc>
                <a:defRPr sz="1000">
                  <a:latin typeface="Rockwell"/>
                  <a:ea typeface="Rockwell"/>
                  <a:cs typeface="Rockwell"/>
                  <a:sym typeface="Rockwell"/>
                </a:defRPr>
              </a:lvl1pPr>
            </a:lstStyle>
            <a:p>
              <a:pPr/>
              <a:r>
                <a:t>Geometry</a:t>
              </a:r>
            </a:p>
          </p:txBody>
        </p:sp>
        <p:sp>
          <p:nvSpPr>
            <p:cNvPr id="316" name="Google Shape;343;p29"/>
            <p:cNvSpPr/>
            <p:nvPr/>
          </p:nvSpPr>
          <p:spPr>
            <a:xfrm>
              <a:off x="799335" y="393762"/>
              <a:ext cx="798166" cy="331254"/>
            </a:xfrm>
            <a:prstGeom prst="rect">
              <a:avLst/>
            </a:prstGeom>
            <a:solidFill>
              <a:srgbClr val="DDD3CE">
                <a:alpha val="89411"/>
              </a:srgbClr>
            </a:solidFill>
            <a:ln w="12700" cap="flat">
              <a:solidFill>
                <a:srgbClr val="DDD3CE">
                  <a:alpha val="89411"/>
                </a:srgbClr>
              </a:solidFill>
              <a:prstDash val="solid"/>
              <a:round/>
            </a:ln>
            <a:effectLst/>
          </p:spPr>
          <p:txBody>
            <a:bodyPr wrap="square" lIns="45719" tIns="45719" rIns="45719" bIns="45719" numCol="1" anchor="ctr">
              <a:noAutofit/>
            </a:bodyPr>
            <a:lstStyle/>
            <a:p>
              <a:pPr/>
            </a:p>
          </p:txBody>
        </p:sp>
        <p:sp>
          <p:nvSpPr>
            <p:cNvPr id="317" name="Google Shape;344;p29"/>
            <p:cNvSpPr txBox="1"/>
            <p:nvPr/>
          </p:nvSpPr>
          <p:spPr>
            <a:xfrm>
              <a:off x="799335" y="483201"/>
              <a:ext cx="798166" cy="152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lvl1pPr algn="ctr">
                <a:lnSpc>
                  <a:spcPct val="90000"/>
                </a:lnSpc>
                <a:defRPr sz="1000">
                  <a:latin typeface="Rockwell"/>
                  <a:ea typeface="Rockwell"/>
                  <a:cs typeface="Rockwell"/>
                  <a:sym typeface="Rockwell"/>
                </a:defRPr>
              </a:lvl1pPr>
            </a:lstStyle>
            <a:p>
              <a:pPr/>
              <a:r>
                <a:t>Attributes</a:t>
              </a:r>
            </a:p>
          </p:txBody>
        </p:sp>
        <p:sp>
          <p:nvSpPr>
            <p:cNvPr id="318" name="Google Shape;345;p29"/>
            <p:cNvSpPr/>
            <p:nvPr/>
          </p:nvSpPr>
          <p:spPr>
            <a:xfrm>
              <a:off x="1597501" y="393762"/>
              <a:ext cx="798166" cy="331254"/>
            </a:xfrm>
            <a:prstGeom prst="rect">
              <a:avLst/>
            </a:prstGeom>
            <a:solidFill>
              <a:srgbClr val="DED9D2">
                <a:alpha val="89411"/>
              </a:srgbClr>
            </a:solidFill>
            <a:ln w="12700" cap="flat">
              <a:solidFill>
                <a:srgbClr val="DED9D2">
                  <a:alpha val="89411"/>
                </a:srgbClr>
              </a:solidFill>
              <a:prstDash val="solid"/>
              <a:round/>
            </a:ln>
            <a:effectLst/>
          </p:spPr>
          <p:txBody>
            <a:bodyPr wrap="square" lIns="45719" tIns="45719" rIns="45719" bIns="45719" numCol="1" anchor="ctr">
              <a:noAutofit/>
            </a:bodyPr>
            <a:lstStyle/>
            <a:p>
              <a:pPr/>
            </a:p>
          </p:txBody>
        </p:sp>
        <p:sp>
          <p:nvSpPr>
            <p:cNvPr id="319" name="Google Shape;346;p29"/>
            <p:cNvSpPr txBox="1"/>
            <p:nvPr/>
          </p:nvSpPr>
          <p:spPr>
            <a:xfrm>
              <a:off x="1597501" y="413350"/>
              <a:ext cx="798166" cy="292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spAutoFit/>
            </a:bodyPr>
            <a:lstStyle>
              <a:lvl1pPr algn="ctr">
                <a:lnSpc>
                  <a:spcPct val="90000"/>
                </a:lnSpc>
                <a:defRPr sz="1000">
                  <a:latin typeface="Rockwell"/>
                  <a:ea typeface="Rockwell"/>
                  <a:cs typeface="Rockwell"/>
                  <a:sym typeface="Rockwell"/>
                </a:defRPr>
              </a:lvl1pPr>
            </a:lstStyle>
            <a:p>
              <a:pPr/>
              <a:r>
                <a:t>GTFS Standards</a:t>
              </a:r>
            </a:p>
          </p:txBody>
        </p:sp>
      </p:grpSp>
      <p:sp>
        <p:nvSpPr>
          <p:cNvPr id="321" name="Google Shape;347;p29"/>
          <p:cNvSpPr/>
          <p:nvPr/>
        </p:nvSpPr>
        <p:spPr>
          <a:xfrm rot="16200000">
            <a:off x="1812211" y="2568082"/>
            <a:ext cx="3397201" cy="2142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47" y="0"/>
                </a:lnTo>
                <a:lnTo>
                  <a:pt x="21547" y="21600"/>
                </a:lnTo>
                <a:lnTo>
                  <a:pt x="21600" y="21600"/>
                </a:lnTo>
              </a:path>
            </a:pathLst>
          </a:custGeom>
          <a:ln w="57150">
            <a:solidFill>
              <a:srgbClr val="C00000"/>
            </a:solidFill>
            <a:tailEnd type="triangle"/>
          </a:ln>
        </p:spPr>
        <p:txBody>
          <a:bodyPr lIns="45719" rIns="45719" anchor="ctr"/>
          <a:lstStyle/>
          <a:p>
            <a:pPr/>
          </a:p>
        </p:txBody>
      </p:sp>
      <p:sp>
        <p:nvSpPr>
          <p:cNvPr id="322" name="Google Shape;348;p29"/>
          <p:cNvSpPr txBox="1"/>
          <p:nvPr/>
        </p:nvSpPr>
        <p:spPr>
          <a:xfrm rot="16200000">
            <a:off x="1395837" y="2913828"/>
            <a:ext cx="1605601" cy="27170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a:latin typeface="Rockwell"/>
                <a:ea typeface="Rockwell"/>
                <a:cs typeface="Rockwell"/>
                <a:sym typeface="Rockwell"/>
              </a:defRPr>
            </a:lvl1pPr>
          </a:lstStyle>
          <a:p>
            <a:pPr/>
            <a:r>
              <a:t>Invalid Raw Trip</a:t>
            </a:r>
          </a:p>
        </p:txBody>
      </p:sp>
      <p:sp>
        <p:nvSpPr>
          <p:cNvPr id="323" name="Google Shape;349;p29"/>
          <p:cNvSpPr txBox="1"/>
          <p:nvPr/>
        </p:nvSpPr>
        <p:spPr>
          <a:xfrm>
            <a:off x="1111514" y="4332452"/>
            <a:ext cx="1535101" cy="218377"/>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000">
                <a:latin typeface="Rockwell"/>
                <a:ea typeface="Rockwell"/>
                <a:cs typeface="Rockwell"/>
                <a:sym typeface="Rockwell"/>
              </a:defRPr>
            </a:lvl1pPr>
          </a:lstStyle>
          <a:p>
            <a:pPr/>
            <a:r>
              <a:t>Invalid processed Trip</a:t>
            </a:r>
          </a:p>
        </p:txBody>
      </p:sp>
      <p:grpSp>
        <p:nvGrpSpPr>
          <p:cNvPr id="326" name="Google Shape;350;p29"/>
          <p:cNvGrpSpPr/>
          <p:nvPr/>
        </p:nvGrpSpPr>
        <p:grpSpPr>
          <a:xfrm>
            <a:off x="4635093" y="1977289"/>
            <a:ext cx="2249400" cy="539184"/>
            <a:chOff x="0" y="0"/>
            <a:chExt cx="2249399" cy="539182"/>
          </a:xfrm>
        </p:grpSpPr>
        <p:sp>
          <p:nvSpPr>
            <p:cNvPr id="324" name="Rectangle"/>
            <p:cNvSpPr/>
            <p:nvPr/>
          </p:nvSpPr>
          <p:spPr>
            <a:xfrm>
              <a:off x="0" y="77591"/>
              <a:ext cx="2249400" cy="384001"/>
            </a:xfrm>
            <a:prstGeom prst="rect">
              <a:avLst/>
            </a:prstGeom>
            <a:solidFill>
              <a:srgbClr val="D9D6D8">
                <a:alpha val="89411"/>
              </a:srgbClr>
            </a:solidFill>
            <a:ln w="12700" cap="flat">
              <a:solidFill>
                <a:srgbClr val="D9D6D8">
                  <a:alpha val="89411"/>
                </a:srgbClr>
              </a:solidFill>
              <a:prstDash val="solid"/>
              <a:round/>
            </a:ln>
            <a:effectLst/>
          </p:spPr>
          <p:txBody>
            <a:bodyPr wrap="square" lIns="45719" tIns="45719" rIns="45719" bIns="45719" numCol="1" anchor="ctr">
              <a:noAutofit/>
            </a:bodyPr>
            <a:lstStyle/>
            <a:p>
              <a:pPr algn="ctr">
                <a:lnSpc>
                  <a:spcPct val="90000"/>
                </a:lnSpc>
              </a:pPr>
            </a:p>
          </p:txBody>
        </p:sp>
        <p:sp>
          <p:nvSpPr>
            <p:cNvPr id="325" name="Origin - Mid - Destination"/>
            <p:cNvSpPr txBox="1"/>
            <p:nvPr/>
          </p:nvSpPr>
          <p:spPr>
            <a:xfrm>
              <a:off x="0" y="-1"/>
              <a:ext cx="2249400" cy="539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lnSpc>
                  <a:spcPct val="90000"/>
                </a:lnSpc>
                <a:defRPr sz="1300">
                  <a:latin typeface="Rockwell"/>
                  <a:ea typeface="Rockwell"/>
                  <a:cs typeface="Rockwell"/>
                  <a:sym typeface="Rockwell"/>
                </a:defRPr>
              </a:lvl1pPr>
            </a:lstStyle>
            <a:p>
              <a:pPr/>
              <a:r>
                <a:t>Origin - Mid - Destination</a:t>
              </a:r>
            </a:p>
          </p:txBody>
        </p:sp>
      </p:grpSp>
      <p:sp>
        <p:nvSpPr>
          <p:cNvPr id="327" name="Google Shape;274;p27"/>
          <p:cNvSpPr txBox="1"/>
          <p:nvPr/>
        </p:nvSpPr>
        <p:spPr>
          <a:xfrm>
            <a:off x="589587" y="536979"/>
            <a:ext cx="10058401" cy="60984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nSpc>
                <a:spcPct val="90000"/>
              </a:lnSpc>
              <a:defRPr b="1" sz="3600">
                <a:solidFill>
                  <a:srgbClr val="FFC000"/>
                </a:solidFill>
              </a:defRPr>
            </a:lvl1pPr>
          </a:lstStyle>
          <a:p>
            <a:pPr/>
            <a:r>
              <a:t>PROCESS….cntd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1" name="Google Shape;389;p31"/>
          <p:cNvSpPr txBox="1"/>
          <p:nvPr>
            <p:ph type="title"/>
          </p:nvPr>
        </p:nvSpPr>
        <p:spPr>
          <a:xfrm>
            <a:off x="1185450" y="234199"/>
            <a:ext cx="10058401" cy="1247925"/>
          </a:xfrm>
          <a:prstGeom prst="rect">
            <a:avLst/>
          </a:prstGeom>
        </p:spPr>
        <p:txBody>
          <a:bodyPr/>
          <a:lstStyle>
            <a:lvl1pPr>
              <a:defRPr b="1" sz="3600">
                <a:solidFill>
                  <a:srgbClr val="FFC000"/>
                </a:solidFill>
                <a:latin typeface="+mj-lt"/>
                <a:ea typeface="+mj-ea"/>
                <a:cs typeface="+mj-cs"/>
                <a:sym typeface="Arial"/>
              </a:defRPr>
            </a:lvl1pPr>
          </a:lstStyle>
          <a:p>
            <a:pPr/>
            <a:r>
              <a:t>1.DATA LAYERS – ROUTES  </a:t>
            </a:r>
          </a:p>
        </p:txBody>
      </p:sp>
      <p:pic>
        <p:nvPicPr>
          <p:cNvPr id="332" name="Google Shape;390;p31" descr="Google Shape;390;p31"/>
          <p:cNvPicPr>
            <a:picLocks noChangeAspect="1"/>
          </p:cNvPicPr>
          <p:nvPr/>
        </p:nvPicPr>
        <p:blipFill>
          <a:blip r:embed="rId2">
            <a:extLst/>
          </a:blip>
          <a:stretch>
            <a:fillRect/>
          </a:stretch>
        </p:blipFill>
        <p:spPr>
          <a:xfrm>
            <a:off x="577949" y="1840122"/>
            <a:ext cx="4994276" cy="2357802"/>
          </a:xfrm>
          <a:prstGeom prst="rect">
            <a:avLst/>
          </a:prstGeom>
          <a:ln w="12700">
            <a:miter lim="400000"/>
          </a:ln>
        </p:spPr>
      </p:pic>
      <p:pic>
        <p:nvPicPr>
          <p:cNvPr id="333" name="Google Shape;391;p31" descr="Google Shape;391;p31"/>
          <p:cNvPicPr>
            <a:picLocks noChangeAspect="1"/>
          </p:cNvPicPr>
          <p:nvPr/>
        </p:nvPicPr>
        <p:blipFill>
          <a:blip r:embed="rId3">
            <a:extLst/>
          </a:blip>
          <a:stretch>
            <a:fillRect/>
          </a:stretch>
        </p:blipFill>
        <p:spPr>
          <a:xfrm>
            <a:off x="4088874" y="4555923"/>
            <a:ext cx="7030534" cy="194530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Google Shape;397;p32"/>
          <p:cNvSpPr txBox="1"/>
          <p:nvPr/>
        </p:nvSpPr>
        <p:spPr>
          <a:xfrm>
            <a:off x="1771396" y="630298"/>
            <a:ext cx="7530581" cy="6629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300">
                <a:solidFill>
                  <a:srgbClr val="FFFFFF"/>
                </a:solidFill>
                <a:latin typeface="Avenir Roman"/>
                <a:ea typeface="Avenir Roman"/>
                <a:cs typeface="Avenir Roman"/>
                <a:sym typeface="Avenir Roman"/>
              </a:defRPr>
            </a:lvl1pPr>
          </a:lstStyle>
          <a:p>
            <a:pPr/>
            <a:r>
              <a:t>Stops</a:t>
            </a:r>
          </a:p>
        </p:txBody>
      </p:sp>
      <p:sp>
        <p:nvSpPr>
          <p:cNvPr id="336" name="Google Shape;398;p32"/>
          <p:cNvSpPr txBox="1"/>
          <p:nvPr>
            <p:ph type="title"/>
          </p:nvPr>
        </p:nvSpPr>
        <p:spPr>
          <a:xfrm>
            <a:off x="1069847" y="484633"/>
            <a:ext cx="10058401" cy="694886"/>
          </a:xfrm>
          <a:prstGeom prst="rect">
            <a:avLst/>
          </a:prstGeom>
        </p:spPr>
        <p:txBody>
          <a:bodyPr/>
          <a:lstStyle>
            <a:lvl1pPr>
              <a:defRPr b="1" sz="3600">
                <a:solidFill>
                  <a:srgbClr val="FFC000"/>
                </a:solidFill>
                <a:latin typeface="+mj-lt"/>
                <a:ea typeface="+mj-ea"/>
                <a:cs typeface="+mj-cs"/>
                <a:sym typeface="Arial"/>
              </a:defRPr>
            </a:lvl1pPr>
          </a:lstStyle>
          <a:p>
            <a:pPr/>
            <a:r>
              <a:t>2. DATA LAYERS: STOPS</a:t>
            </a:r>
          </a:p>
        </p:txBody>
      </p:sp>
      <p:sp>
        <p:nvSpPr>
          <p:cNvPr id="337" name="Google Shape;399;p32"/>
          <p:cNvSpPr txBox="1"/>
          <p:nvPr>
            <p:ph type="body" sz="quarter" idx="1"/>
          </p:nvPr>
        </p:nvSpPr>
        <p:spPr>
          <a:xfrm>
            <a:off x="1072900" y="1757314"/>
            <a:ext cx="4755001" cy="412501"/>
          </a:xfrm>
          <a:prstGeom prst="rect">
            <a:avLst/>
          </a:prstGeom>
        </p:spPr>
        <p:txBody>
          <a:bodyPr/>
          <a:lstStyle>
            <a:lvl1pPr marL="182879" indent="-182879">
              <a:spcBef>
                <a:spcPts val="0"/>
              </a:spcBef>
            </a:lvl1pPr>
          </a:lstStyle>
          <a:p>
            <a:pPr/>
            <a:r>
              <a:t>Single Instance per Trip</a:t>
            </a:r>
          </a:p>
        </p:txBody>
      </p:sp>
      <p:sp>
        <p:nvSpPr>
          <p:cNvPr id="338" name="Google Shape;400;p32"/>
          <p:cNvSpPr txBox="1"/>
          <p:nvPr>
            <p:ph type="body" idx="13"/>
          </p:nvPr>
        </p:nvSpPr>
        <p:spPr>
          <a:xfrm>
            <a:off x="6826138" y="1757239"/>
            <a:ext cx="4755001" cy="412501"/>
          </a:xfrm>
          <a:prstGeom prst="rect">
            <a:avLst/>
          </a:prstGeom>
          <a:extLst>
            <a:ext uri="{C572A759-6A51-4108-AA02-DFA0A04FC94B}">
              <ma14:wrappingTextBoxFlag xmlns:ma14="http://schemas.microsoft.com/office/mac/drawingml/2011/main" val="1"/>
            </a:ext>
          </a:extLst>
        </p:spPr>
        <p:txBody>
          <a:bodyPr/>
          <a:lstStyle>
            <a:lvl1pPr marL="182879" indent="-182879">
              <a:spcBef>
                <a:spcPts val="0"/>
              </a:spcBef>
            </a:lvl1pPr>
          </a:lstStyle>
          <a:p>
            <a:pPr/>
            <a:r>
              <a:t>Multiple Instances per Trip</a:t>
            </a:r>
          </a:p>
        </p:txBody>
      </p:sp>
      <p:pic>
        <p:nvPicPr>
          <p:cNvPr id="339" name="Google Shape;401;p32" descr="Google Shape;401;p32"/>
          <p:cNvPicPr>
            <a:picLocks noChangeAspect="1"/>
          </p:cNvPicPr>
          <p:nvPr/>
        </p:nvPicPr>
        <p:blipFill>
          <a:blip r:embed="rId3">
            <a:extLst/>
          </a:blip>
          <a:stretch>
            <a:fillRect/>
          </a:stretch>
        </p:blipFill>
        <p:spPr>
          <a:xfrm>
            <a:off x="358200" y="2087373"/>
            <a:ext cx="4977551" cy="4569426"/>
          </a:xfrm>
          <a:prstGeom prst="rect">
            <a:avLst/>
          </a:prstGeom>
          <a:ln w="12700">
            <a:miter lim="400000"/>
          </a:ln>
        </p:spPr>
      </p:pic>
      <p:pic>
        <p:nvPicPr>
          <p:cNvPr id="340" name="205) Stops Movie.m4v" descr="205) Stops Movie.m4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6096000" y="2452124"/>
            <a:ext cx="5210148" cy="330197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633333" fill="hold"/>
                                        <p:tgtEl>
                                          <p:spTgt spid="34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34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Google Shape;406;p33"/>
          <p:cNvSpPr txBox="1"/>
          <p:nvPr>
            <p:ph type="title"/>
          </p:nvPr>
        </p:nvSpPr>
        <p:spPr>
          <a:xfrm>
            <a:off x="1009964" y="774918"/>
            <a:ext cx="10058401" cy="647482"/>
          </a:xfrm>
          <a:prstGeom prst="rect">
            <a:avLst/>
          </a:prstGeom>
        </p:spPr>
        <p:txBody>
          <a:bodyPr/>
          <a:lstStyle>
            <a:lvl1pPr>
              <a:defRPr b="1" sz="3200">
                <a:solidFill>
                  <a:srgbClr val="FFC000"/>
                </a:solidFill>
                <a:latin typeface="+mj-lt"/>
                <a:ea typeface="+mj-ea"/>
                <a:cs typeface="+mj-cs"/>
                <a:sym typeface="Arial"/>
              </a:defRPr>
            </a:lvl1pPr>
          </a:lstStyle>
          <a:p>
            <a:pPr/>
            <a:r>
              <a:t>3. DATA LAYERS: TERMINALS </a:t>
            </a:r>
          </a:p>
        </p:txBody>
      </p:sp>
      <p:pic>
        <p:nvPicPr>
          <p:cNvPr id="345" name="Google Shape;407;p33" descr="Google Shape;407;p33"/>
          <p:cNvPicPr>
            <a:picLocks noChangeAspect="1"/>
          </p:cNvPicPr>
          <p:nvPr/>
        </p:nvPicPr>
        <p:blipFill>
          <a:blip r:embed="rId2">
            <a:extLst/>
          </a:blip>
          <a:stretch>
            <a:fillRect/>
          </a:stretch>
        </p:blipFill>
        <p:spPr>
          <a:xfrm>
            <a:off x="607616" y="1672025"/>
            <a:ext cx="5089084" cy="4976001"/>
          </a:xfrm>
          <a:prstGeom prst="rect">
            <a:avLst/>
          </a:prstGeom>
          <a:ln w="12700">
            <a:miter lim="400000"/>
          </a:ln>
        </p:spPr>
      </p:pic>
      <p:pic>
        <p:nvPicPr>
          <p:cNvPr id="346" name="Google Shape;408;p33" descr="Google Shape;408;p33"/>
          <p:cNvPicPr>
            <a:picLocks noChangeAspect="1"/>
          </p:cNvPicPr>
          <p:nvPr/>
        </p:nvPicPr>
        <p:blipFill>
          <a:blip r:embed="rId3">
            <a:extLst/>
          </a:blip>
          <a:stretch>
            <a:fillRect/>
          </a:stretch>
        </p:blipFill>
        <p:spPr>
          <a:xfrm>
            <a:off x="6319875" y="1672037"/>
            <a:ext cx="5010726" cy="4976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Title 1"/>
          <p:cNvSpPr txBox="1"/>
          <p:nvPr>
            <p:ph type="title"/>
          </p:nvPr>
        </p:nvSpPr>
        <p:spPr>
          <a:xfrm>
            <a:off x="342900" y="215900"/>
            <a:ext cx="11125200" cy="882760"/>
          </a:xfrm>
          <a:prstGeom prst="rect">
            <a:avLst/>
          </a:prstGeom>
        </p:spPr>
        <p:txBody>
          <a:bodyPr/>
          <a:lstStyle>
            <a:lvl1pPr defTabSz="768095">
              <a:defRPr sz="3696">
                <a:solidFill>
                  <a:srgbClr val="FFC000"/>
                </a:solidFill>
                <a:latin typeface="+mj-lt"/>
                <a:ea typeface="+mj-ea"/>
                <a:cs typeface="+mj-cs"/>
                <a:sym typeface="Arial"/>
              </a:defRPr>
            </a:lvl1pPr>
          </a:lstStyle>
          <a:p>
            <a:pPr/>
            <a:r>
              <a:t>Already we can where the demand/cluster points are </a:t>
            </a:r>
          </a:p>
        </p:txBody>
      </p:sp>
      <p:pic>
        <p:nvPicPr>
          <p:cNvPr id="349" name="Picture 4" descr="Picture 4"/>
          <p:cNvPicPr>
            <a:picLocks noChangeAspect="1"/>
          </p:cNvPicPr>
          <p:nvPr/>
        </p:nvPicPr>
        <p:blipFill>
          <a:blip r:embed="rId2">
            <a:extLst/>
          </a:blip>
          <a:stretch>
            <a:fillRect/>
          </a:stretch>
        </p:blipFill>
        <p:spPr>
          <a:xfrm>
            <a:off x="2006600" y="1244600"/>
            <a:ext cx="8483600" cy="53975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1" name="Picture 4" descr="Picture 4"/>
          <p:cNvPicPr>
            <a:picLocks noChangeAspect="1"/>
          </p:cNvPicPr>
          <p:nvPr/>
        </p:nvPicPr>
        <p:blipFill>
          <a:blip r:embed="rId2">
            <a:extLst/>
          </a:blip>
          <a:stretch>
            <a:fillRect/>
          </a:stretch>
        </p:blipFill>
        <p:spPr>
          <a:xfrm>
            <a:off x="1499507" y="0"/>
            <a:ext cx="9514861" cy="673042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Google Shape;122;p16"/>
          <p:cNvSpPr txBox="1"/>
          <p:nvPr>
            <p:ph type="title"/>
          </p:nvPr>
        </p:nvSpPr>
        <p:spPr>
          <a:xfrm>
            <a:off x="3789288" y="503666"/>
            <a:ext cx="10058401" cy="991306"/>
          </a:xfrm>
          <a:prstGeom prst="rect">
            <a:avLst/>
          </a:prstGeom>
        </p:spPr>
        <p:txBody>
          <a:bodyPr/>
          <a:lstStyle>
            <a:lvl1pPr defTabSz="813816">
              <a:defRPr b="1" sz="5874">
                <a:solidFill>
                  <a:srgbClr val="FFC000"/>
                </a:solidFill>
              </a:defRPr>
            </a:lvl1pPr>
          </a:lstStyle>
          <a:p>
            <a:pPr/>
            <a:r>
              <a:t>AGENDA</a:t>
            </a:r>
          </a:p>
        </p:txBody>
      </p:sp>
      <p:sp>
        <p:nvSpPr>
          <p:cNvPr id="172" name="Google Shape;123;p16"/>
          <p:cNvSpPr txBox="1"/>
          <p:nvPr>
            <p:ph type="body" sz="half" idx="1"/>
          </p:nvPr>
        </p:nvSpPr>
        <p:spPr>
          <a:xfrm>
            <a:off x="188685" y="2043590"/>
            <a:ext cx="6081488" cy="3675038"/>
          </a:xfrm>
          <a:prstGeom prst="rect">
            <a:avLst/>
          </a:prstGeom>
          <a:solidFill>
            <a:srgbClr val="FFFFFF">
              <a:alpha val="44000"/>
            </a:srgbClr>
          </a:solidFill>
        </p:spPr>
        <p:txBody>
          <a:bodyPr/>
          <a:lstStyle/>
          <a:p>
            <a:pPr marL="182879" indent="-182879">
              <a:lnSpc>
                <a:spcPct val="100000"/>
              </a:lnSpc>
              <a:spcBef>
                <a:spcPts val="0"/>
              </a:spcBef>
              <a:buSzPts val="3200"/>
              <a:defRPr sz="3200"/>
            </a:pPr>
            <a:r>
              <a:t>Why a Digital Map?</a:t>
            </a:r>
            <a:endParaRPr sz="2400"/>
          </a:p>
          <a:p>
            <a:pPr marL="182879" indent="-182879">
              <a:lnSpc>
                <a:spcPct val="100000"/>
              </a:lnSpc>
              <a:buSzPts val="3200"/>
              <a:defRPr sz="3200"/>
            </a:pPr>
            <a:r>
              <a:t>Mapping Project Overview</a:t>
            </a:r>
            <a:endParaRPr sz="2400"/>
          </a:p>
          <a:p>
            <a:pPr marL="182879" indent="-182879">
              <a:lnSpc>
                <a:spcPct val="100000"/>
              </a:lnSpc>
              <a:spcBef>
                <a:spcPts val="1400"/>
              </a:spcBef>
              <a:buSzPts val="3200"/>
              <a:defRPr sz="3200"/>
            </a:pPr>
            <a:r>
              <a:t>Main Findings, Challenges and Opportunities</a:t>
            </a:r>
            <a:endParaRPr sz="2400"/>
          </a:p>
          <a:p>
            <a:pPr marL="182879" indent="-182879">
              <a:lnSpc>
                <a:spcPct val="100000"/>
              </a:lnSpc>
              <a:buSzPts val="3200"/>
              <a:defRPr sz="3200"/>
            </a:pPr>
            <a:r>
              <a:t>Next Steps</a:t>
            </a:r>
            <a:endParaRPr sz="2400"/>
          </a:p>
          <a:p>
            <a:pPr marL="182879" indent="-182879">
              <a:lnSpc>
                <a:spcPct val="100000"/>
              </a:lnSpc>
              <a:buSzPts val="3200"/>
              <a:defRPr sz="3200"/>
            </a:pPr>
            <a:r>
              <a:t>Q&amp;A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1" name="Diagram 4"/>
          <p:cNvGrpSpPr/>
          <p:nvPr/>
        </p:nvGrpSpPr>
        <p:grpSpPr>
          <a:xfrm>
            <a:off x="676788" y="1668875"/>
            <a:ext cx="10789497" cy="4596121"/>
            <a:chOff x="0" y="0"/>
            <a:chExt cx="10789496" cy="4596119"/>
          </a:xfrm>
        </p:grpSpPr>
        <p:grpSp>
          <p:nvGrpSpPr>
            <p:cNvPr id="355" name="Groupe"/>
            <p:cNvGrpSpPr/>
            <p:nvPr/>
          </p:nvGrpSpPr>
          <p:grpSpPr>
            <a:xfrm>
              <a:off x="0" y="0"/>
              <a:ext cx="3288452" cy="489601"/>
              <a:chOff x="0" y="0"/>
              <a:chExt cx="3288451" cy="489600"/>
            </a:xfrm>
          </p:grpSpPr>
          <p:sp>
            <p:nvSpPr>
              <p:cNvPr id="353" name="Rectangle"/>
              <p:cNvSpPr/>
              <p:nvPr/>
            </p:nvSpPr>
            <p:spPr>
              <a:xfrm>
                <a:off x="0" y="-1"/>
                <a:ext cx="3288452" cy="489602"/>
              </a:xfrm>
              <a:prstGeom prst="rect">
                <a:avLst/>
              </a:prstGeom>
              <a:solidFill>
                <a:schemeClr val="accent1"/>
              </a:solidFill>
              <a:ln w="25400" cap="flat">
                <a:solidFill>
                  <a:schemeClr val="accent1"/>
                </a:solidFill>
                <a:prstDash val="solid"/>
                <a:round/>
              </a:ln>
              <a:effectLst/>
            </p:spPr>
            <p:txBody>
              <a:bodyPr wrap="square" lIns="45719" tIns="45719" rIns="45719" bIns="45719" numCol="1" anchor="ctr">
                <a:noAutofit/>
              </a:bodyPr>
              <a:lstStyle/>
              <a:p>
                <a:pPr algn="ctr" defTabSz="889000">
                  <a:lnSpc>
                    <a:spcPct val="90000"/>
                  </a:lnSpc>
                  <a:spcBef>
                    <a:spcPts val="500"/>
                  </a:spcBef>
                  <a:defRPr>
                    <a:solidFill>
                      <a:srgbClr val="FFFFFF"/>
                    </a:solidFill>
                  </a:defRPr>
                </a:pPr>
              </a:p>
            </p:txBody>
          </p:sp>
          <p:sp>
            <p:nvSpPr>
              <p:cNvPr id="354" name="Data Collectors"/>
              <p:cNvSpPr txBox="1"/>
              <p:nvPr/>
            </p:nvSpPr>
            <p:spPr>
              <a:xfrm>
                <a:off x="0" y="21624"/>
                <a:ext cx="3288452" cy="4463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b="1" sz="2000">
                    <a:solidFill>
                      <a:srgbClr val="FFFFFF"/>
                    </a:solidFill>
                  </a:defRPr>
                </a:lvl1pPr>
              </a:lstStyle>
              <a:p>
                <a:pPr/>
                <a:r>
                  <a:t>Data Collectors</a:t>
                </a:r>
              </a:p>
            </p:txBody>
          </p:sp>
        </p:grpSp>
        <p:grpSp>
          <p:nvGrpSpPr>
            <p:cNvPr id="358" name="Groupe"/>
            <p:cNvGrpSpPr/>
            <p:nvPr/>
          </p:nvGrpSpPr>
          <p:grpSpPr>
            <a:xfrm>
              <a:off x="0" y="489600"/>
              <a:ext cx="3288452" cy="4106520"/>
              <a:chOff x="0" y="0"/>
              <a:chExt cx="3288451" cy="4106519"/>
            </a:xfrm>
          </p:grpSpPr>
          <p:sp>
            <p:nvSpPr>
              <p:cNvPr id="356" name="Rectangle"/>
              <p:cNvSpPr/>
              <p:nvPr/>
            </p:nvSpPr>
            <p:spPr>
              <a:xfrm>
                <a:off x="0" y="0"/>
                <a:ext cx="3288452" cy="4106520"/>
              </a:xfrm>
              <a:prstGeom prst="rect">
                <a:avLst/>
              </a:prstGeom>
              <a:solidFill>
                <a:srgbClr val="EFCECA">
                  <a:alpha val="90000"/>
                </a:srgbClr>
              </a:solidFill>
              <a:ln w="25400" cap="flat">
                <a:solidFill>
                  <a:srgbClr val="EFCECA">
                    <a:alpha val="90000"/>
                  </a:srgbClr>
                </a:solidFill>
                <a:prstDash val="solid"/>
                <a:round/>
              </a:ln>
              <a:effectLst/>
            </p:spPr>
            <p:txBody>
              <a:bodyPr wrap="square" lIns="45719" tIns="45719" rIns="45719" bIns="45719" numCol="1" anchor="t">
                <a:noAutofit/>
              </a:bodyPr>
              <a:lstStyle/>
              <a:p>
                <a:pPr defTabSz="755650">
                  <a:lnSpc>
                    <a:spcPct val="90000"/>
                  </a:lnSpc>
                  <a:spcBef>
                    <a:spcPts val="200"/>
                  </a:spcBef>
                </a:pPr>
              </a:p>
            </p:txBody>
          </p:sp>
          <p:sp>
            <p:nvSpPr>
              <p:cNvPr id="357" name="Phone models varied and some did not support data collection apps with newer systems/versions…"/>
              <p:cNvSpPr txBox="1"/>
              <p:nvPr/>
            </p:nvSpPr>
            <p:spPr>
              <a:xfrm>
                <a:off x="0" y="0"/>
                <a:ext cx="3288452" cy="410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0677" tIns="90677" rIns="90677" bIns="90677" numCol="1" anchor="t">
                <a:spAutoFit/>
              </a:bodyPr>
              <a:lstStyle/>
              <a:p>
                <a:pPr lvl="1" marL="171450" indent="-171450" defTabSz="755650">
                  <a:lnSpc>
                    <a:spcPct val="90000"/>
                  </a:lnSpc>
                  <a:spcBef>
                    <a:spcPts val="300"/>
                  </a:spcBef>
                  <a:buClr>
                    <a:srgbClr val="000000"/>
                  </a:buClr>
                  <a:buSzPct val="100000"/>
                  <a:buFont typeface="Arial"/>
                  <a:buChar char="•"/>
                  <a:defRPr sz="1700"/>
                </a:pPr>
                <a:r>
                  <a:t>Phone models varied and some did not support data collection apps with newer systems/versions </a:t>
                </a:r>
              </a:p>
              <a:p>
                <a:pPr lvl="1" marL="171450" indent="-171450" defTabSz="755650">
                  <a:lnSpc>
                    <a:spcPct val="90000"/>
                  </a:lnSpc>
                  <a:spcBef>
                    <a:spcPts val="300"/>
                  </a:spcBef>
                  <a:buClr>
                    <a:srgbClr val="000000"/>
                  </a:buClr>
                  <a:buSzPct val="100000"/>
                  <a:buFont typeface="Arial"/>
                  <a:buChar char="•"/>
                  <a:defRPr sz="1700"/>
                </a:pPr>
                <a:r>
                  <a:t>Inaccurate and overlapping baseline data </a:t>
                </a:r>
              </a:p>
              <a:p>
                <a:pPr lvl="1" marL="171450" indent="-171450" defTabSz="755650">
                  <a:lnSpc>
                    <a:spcPct val="90000"/>
                  </a:lnSpc>
                  <a:spcBef>
                    <a:spcPts val="300"/>
                  </a:spcBef>
                  <a:buClr>
                    <a:srgbClr val="000000"/>
                  </a:buClr>
                  <a:buSzPct val="100000"/>
                  <a:buFont typeface="Arial"/>
                  <a:buChar char="•"/>
                  <a:defRPr sz="1700"/>
                </a:pPr>
                <a:r>
                  <a:t>Unavailability of buses and taxis </a:t>
                </a:r>
              </a:p>
              <a:p>
                <a:pPr lvl="1" marL="171450" indent="-171450" defTabSz="755650">
                  <a:lnSpc>
                    <a:spcPct val="90000"/>
                  </a:lnSpc>
                  <a:spcBef>
                    <a:spcPts val="300"/>
                  </a:spcBef>
                  <a:buClr>
                    <a:srgbClr val="000000"/>
                  </a:buClr>
                  <a:buSzPct val="100000"/>
                  <a:buFont typeface="Arial"/>
                  <a:buChar char="•"/>
                  <a:defRPr sz="1700"/>
                </a:pPr>
                <a:r>
                  <a:t>Taxis take different routes than the assigned ones</a:t>
                </a:r>
              </a:p>
              <a:p>
                <a:pPr lvl="1" marL="171450" indent="-171450" defTabSz="755650">
                  <a:lnSpc>
                    <a:spcPct val="90000"/>
                  </a:lnSpc>
                  <a:spcBef>
                    <a:spcPts val="300"/>
                  </a:spcBef>
                  <a:buClr>
                    <a:srgbClr val="000000"/>
                  </a:buClr>
                  <a:buSzPct val="100000"/>
                  <a:buFont typeface="Arial"/>
                  <a:buChar char="•"/>
                  <a:defRPr sz="1700"/>
                </a:pPr>
                <a:r>
                  <a:t>Transportation cost higher than legal tarrifs</a:t>
                </a:r>
              </a:p>
              <a:p>
                <a:pPr lvl="1" marL="171450" indent="-171450" defTabSz="755650">
                  <a:lnSpc>
                    <a:spcPct val="90000"/>
                  </a:lnSpc>
                  <a:spcBef>
                    <a:spcPts val="300"/>
                  </a:spcBef>
                  <a:buClr>
                    <a:srgbClr val="000000"/>
                  </a:buClr>
                  <a:buSzPct val="100000"/>
                  <a:buFont typeface="Arial"/>
                  <a:buChar char="•"/>
                  <a:defRPr sz="1700"/>
                </a:pPr>
                <a:r>
                  <a:t>  Technical difficulties with data collection app</a:t>
                </a:r>
              </a:p>
              <a:p>
                <a:pPr lvl="1" marL="171450" indent="-171450" defTabSz="755650">
                  <a:lnSpc>
                    <a:spcPct val="90000"/>
                  </a:lnSpc>
                  <a:spcBef>
                    <a:spcPts val="300"/>
                  </a:spcBef>
                  <a:buClr>
                    <a:srgbClr val="000000"/>
                  </a:buClr>
                  <a:buSzPct val="100000"/>
                  <a:buFont typeface="Arial"/>
                  <a:buChar char="•"/>
                  <a:defRPr sz="1700"/>
                </a:pPr>
                <a:r>
                  <a:t>GPS problems due to cloudy weather </a:t>
                </a:r>
              </a:p>
            </p:txBody>
          </p:sp>
        </p:grpSp>
        <p:grpSp>
          <p:nvGrpSpPr>
            <p:cNvPr id="361" name="Groupe"/>
            <p:cNvGrpSpPr/>
            <p:nvPr/>
          </p:nvGrpSpPr>
          <p:grpSpPr>
            <a:xfrm>
              <a:off x="3748836" y="0"/>
              <a:ext cx="3288453" cy="489601"/>
              <a:chOff x="0" y="0"/>
              <a:chExt cx="3288451" cy="489600"/>
            </a:xfrm>
          </p:grpSpPr>
          <p:sp>
            <p:nvSpPr>
              <p:cNvPr id="359" name="Rectangle"/>
              <p:cNvSpPr/>
              <p:nvPr/>
            </p:nvSpPr>
            <p:spPr>
              <a:xfrm>
                <a:off x="0" y="-1"/>
                <a:ext cx="3288452" cy="489602"/>
              </a:xfrm>
              <a:prstGeom prst="rect">
                <a:avLst/>
              </a:prstGeom>
              <a:solidFill>
                <a:schemeClr val="accent1"/>
              </a:solidFill>
              <a:ln w="25400" cap="flat">
                <a:solidFill>
                  <a:schemeClr val="accent1"/>
                </a:solidFill>
                <a:prstDash val="solid"/>
                <a:round/>
              </a:ln>
              <a:effectLst/>
            </p:spPr>
            <p:txBody>
              <a:bodyPr wrap="square" lIns="45719" tIns="45719" rIns="45719" bIns="45719" numCol="1" anchor="ctr">
                <a:noAutofit/>
              </a:bodyPr>
              <a:lstStyle/>
              <a:p>
                <a:pPr algn="ctr" defTabSz="889000">
                  <a:lnSpc>
                    <a:spcPct val="90000"/>
                  </a:lnSpc>
                  <a:spcBef>
                    <a:spcPts val="500"/>
                  </a:spcBef>
                  <a:defRPr>
                    <a:solidFill>
                      <a:srgbClr val="FFFFFF"/>
                    </a:solidFill>
                  </a:defRPr>
                </a:pPr>
              </a:p>
            </p:txBody>
          </p:sp>
          <p:sp>
            <p:nvSpPr>
              <p:cNvPr id="360" name="Data Processors"/>
              <p:cNvSpPr txBox="1"/>
              <p:nvPr/>
            </p:nvSpPr>
            <p:spPr>
              <a:xfrm>
                <a:off x="0" y="21624"/>
                <a:ext cx="3288452" cy="4463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b="1" sz="2000">
                    <a:solidFill>
                      <a:srgbClr val="FFFFFF"/>
                    </a:solidFill>
                  </a:defRPr>
                </a:lvl1pPr>
              </a:lstStyle>
              <a:p>
                <a:pPr/>
                <a:r>
                  <a:t>Data Processors </a:t>
                </a:r>
              </a:p>
            </p:txBody>
          </p:sp>
        </p:grpSp>
        <p:grpSp>
          <p:nvGrpSpPr>
            <p:cNvPr id="364" name="Groupe"/>
            <p:cNvGrpSpPr/>
            <p:nvPr/>
          </p:nvGrpSpPr>
          <p:grpSpPr>
            <a:xfrm>
              <a:off x="3748836" y="489600"/>
              <a:ext cx="3288453" cy="4106520"/>
              <a:chOff x="0" y="0"/>
              <a:chExt cx="3288451" cy="4106519"/>
            </a:xfrm>
          </p:grpSpPr>
          <p:sp>
            <p:nvSpPr>
              <p:cNvPr id="362" name="Rectangle"/>
              <p:cNvSpPr/>
              <p:nvPr/>
            </p:nvSpPr>
            <p:spPr>
              <a:xfrm>
                <a:off x="0" y="0"/>
                <a:ext cx="3288452" cy="4106520"/>
              </a:xfrm>
              <a:prstGeom prst="rect">
                <a:avLst/>
              </a:prstGeom>
              <a:solidFill>
                <a:srgbClr val="EFCECA">
                  <a:alpha val="90000"/>
                </a:srgbClr>
              </a:solidFill>
              <a:ln w="25400" cap="flat">
                <a:solidFill>
                  <a:srgbClr val="EFCECA">
                    <a:alpha val="90000"/>
                  </a:srgbClr>
                </a:solidFill>
                <a:prstDash val="solid"/>
                <a:round/>
              </a:ln>
              <a:effectLst/>
            </p:spPr>
            <p:txBody>
              <a:bodyPr wrap="square" lIns="45719" tIns="45719" rIns="45719" bIns="45719" numCol="1" anchor="t">
                <a:noAutofit/>
              </a:bodyPr>
              <a:lstStyle/>
              <a:p>
                <a:pPr defTabSz="755650">
                  <a:lnSpc>
                    <a:spcPct val="90000"/>
                  </a:lnSpc>
                  <a:spcBef>
                    <a:spcPts val="200"/>
                  </a:spcBef>
                </a:pPr>
              </a:p>
            </p:txBody>
          </p:sp>
          <p:sp>
            <p:nvSpPr>
              <p:cNvPr id="363" name="Limited and interrupted internet access…"/>
              <p:cNvSpPr txBox="1"/>
              <p:nvPr/>
            </p:nvSpPr>
            <p:spPr>
              <a:xfrm>
                <a:off x="0" y="0"/>
                <a:ext cx="3288452" cy="410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0677" tIns="90677" rIns="90677" bIns="90677" numCol="1" anchor="t">
                <a:spAutoFit/>
              </a:bodyPr>
              <a:lstStyle/>
              <a:p>
                <a:pPr lvl="1" marL="171450" indent="-171450" defTabSz="755650">
                  <a:lnSpc>
                    <a:spcPct val="90000"/>
                  </a:lnSpc>
                  <a:spcBef>
                    <a:spcPts val="300"/>
                  </a:spcBef>
                  <a:buClr>
                    <a:srgbClr val="000000"/>
                  </a:buClr>
                  <a:buSzPct val="100000"/>
                  <a:buFont typeface="Arial"/>
                  <a:buChar char="•"/>
                  <a:defRPr sz="1700"/>
                </a:pPr>
                <a:r>
                  <a:t>Limited and interrupted internet access</a:t>
                </a:r>
              </a:p>
              <a:p>
                <a:pPr lvl="1" marL="171450" indent="-171450" defTabSz="755650">
                  <a:lnSpc>
                    <a:spcPct val="90000"/>
                  </a:lnSpc>
                  <a:spcBef>
                    <a:spcPts val="300"/>
                  </a:spcBef>
                  <a:buClr>
                    <a:srgbClr val="000000"/>
                  </a:buClr>
                  <a:buSzPct val="100000"/>
                  <a:buFont typeface="Arial"/>
                  <a:buChar char="•"/>
                  <a:defRPr sz="1700"/>
                </a:pPr>
                <a:r>
                  <a:t>Electric power interruption </a:t>
                </a:r>
              </a:p>
              <a:p>
                <a:pPr lvl="1" marL="171450" indent="-171450" defTabSz="755650">
                  <a:lnSpc>
                    <a:spcPct val="90000"/>
                  </a:lnSpc>
                  <a:spcBef>
                    <a:spcPts val="300"/>
                  </a:spcBef>
                  <a:buClr>
                    <a:srgbClr val="000000"/>
                  </a:buClr>
                  <a:buSzPct val="100000"/>
                  <a:buFont typeface="Arial"/>
                  <a:buChar char="•"/>
                  <a:defRPr sz="1700"/>
                </a:pPr>
                <a:r>
                  <a:t>Errors and lack of street connectivity on Open Street Map</a:t>
                </a:r>
              </a:p>
              <a:p>
                <a:pPr lvl="1" marL="171450" indent="-171450" defTabSz="755650">
                  <a:lnSpc>
                    <a:spcPct val="90000"/>
                  </a:lnSpc>
                  <a:spcBef>
                    <a:spcPts val="300"/>
                  </a:spcBef>
                  <a:buClr>
                    <a:srgbClr val="000000"/>
                  </a:buClr>
                  <a:buSzPct val="100000"/>
                  <a:buFont typeface="Arial"/>
                  <a:buChar char="•"/>
                  <a:defRPr sz="1700"/>
                </a:pPr>
                <a:r>
                  <a:t>Inaccurate and overlapping baseline data </a:t>
                </a:r>
              </a:p>
              <a:p>
                <a:pPr lvl="1" marL="171450" indent="-171450" defTabSz="755650">
                  <a:lnSpc>
                    <a:spcPct val="90000"/>
                  </a:lnSpc>
                  <a:spcBef>
                    <a:spcPts val="300"/>
                  </a:spcBef>
                  <a:buClr>
                    <a:srgbClr val="000000"/>
                  </a:buClr>
                  <a:buSzPct val="100000"/>
                  <a:buFont typeface="Arial"/>
                  <a:buChar char="•"/>
                  <a:defRPr sz="1700"/>
                </a:pPr>
                <a:r>
                  <a:t>Difficult to get data from data collectors daily as manually uploaded</a:t>
                </a:r>
              </a:p>
              <a:p>
                <a:pPr lvl="1" marL="171450" indent="-171450" defTabSz="755650">
                  <a:lnSpc>
                    <a:spcPct val="90000"/>
                  </a:lnSpc>
                  <a:spcBef>
                    <a:spcPts val="300"/>
                  </a:spcBef>
                  <a:buClr>
                    <a:srgbClr val="000000"/>
                  </a:buClr>
                  <a:buSzPct val="100000"/>
                  <a:buFont typeface="Arial"/>
                  <a:buChar char="•"/>
                  <a:defRPr sz="1700"/>
                </a:pPr>
                <a:r>
                  <a:t>Data not saved in correct coding format</a:t>
                </a:r>
              </a:p>
              <a:p>
                <a:pPr lvl="1" marL="171450" indent="-171450" defTabSz="755650">
                  <a:lnSpc>
                    <a:spcPct val="90000"/>
                  </a:lnSpc>
                  <a:spcBef>
                    <a:spcPts val="300"/>
                  </a:spcBef>
                  <a:buClr>
                    <a:srgbClr val="000000"/>
                  </a:buClr>
                  <a:buSzPct val="100000"/>
                  <a:buFont typeface="Arial"/>
                  <a:buChar char="•"/>
                  <a:defRPr sz="1700"/>
                </a:pPr>
                <a:r>
                  <a:t>Errors on manually recorded data on daily assignment sheets </a:t>
                </a:r>
              </a:p>
            </p:txBody>
          </p:sp>
        </p:grpSp>
        <p:grpSp>
          <p:nvGrpSpPr>
            <p:cNvPr id="367" name="Groupe"/>
            <p:cNvGrpSpPr/>
            <p:nvPr/>
          </p:nvGrpSpPr>
          <p:grpSpPr>
            <a:xfrm>
              <a:off x="7497671" y="0"/>
              <a:ext cx="3288453" cy="489601"/>
              <a:chOff x="0" y="0"/>
              <a:chExt cx="3288451" cy="489600"/>
            </a:xfrm>
          </p:grpSpPr>
          <p:sp>
            <p:nvSpPr>
              <p:cNvPr id="365" name="Rectangle"/>
              <p:cNvSpPr/>
              <p:nvPr/>
            </p:nvSpPr>
            <p:spPr>
              <a:xfrm>
                <a:off x="0" y="-1"/>
                <a:ext cx="3288452" cy="489602"/>
              </a:xfrm>
              <a:prstGeom prst="rect">
                <a:avLst/>
              </a:prstGeom>
              <a:solidFill>
                <a:schemeClr val="accent1"/>
              </a:solidFill>
              <a:ln w="25400" cap="flat">
                <a:solidFill>
                  <a:schemeClr val="accent1"/>
                </a:solidFill>
                <a:prstDash val="solid"/>
                <a:round/>
              </a:ln>
              <a:effectLst/>
            </p:spPr>
            <p:txBody>
              <a:bodyPr wrap="square" lIns="45719" tIns="45719" rIns="45719" bIns="45719" numCol="1" anchor="ctr">
                <a:noAutofit/>
              </a:bodyPr>
              <a:lstStyle/>
              <a:p>
                <a:pPr algn="ctr" defTabSz="889000">
                  <a:lnSpc>
                    <a:spcPct val="90000"/>
                  </a:lnSpc>
                  <a:spcBef>
                    <a:spcPts val="500"/>
                  </a:spcBef>
                  <a:defRPr>
                    <a:solidFill>
                      <a:srgbClr val="FFFFFF"/>
                    </a:solidFill>
                  </a:defRPr>
                </a:pPr>
              </a:p>
            </p:txBody>
          </p:sp>
          <p:sp>
            <p:nvSpPr>
              <p:cNvPr id="366" name="Technical Partners"/>
              <p:cNvSpPr txBox="1"/>
              <p:nvPr/>
            </p:nvSpPr>
            <p:spPr>
              <a:xfrm>
                <a:off x="0" y="21624"/>
                <a:ext cx="3288452" cy="4463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b="1" sz="2000">
                    <a:solidFill>
                      <a:srgbClr val="FFFFFF"/>
                    </a:solidFill>
                  </a:defRPr>
                </a:lvl1pPr>
              </a:lstStyle>
              <a:p>
                <a:pPr/>
                <a:r>
                  <a:t>Technical Partners</a:t>
                </a:r>
              </a:p>
            </p:txBody>
          </p:sp>
        </p:grpSp>
        <p:grpSp>
          <p:nvGrpSpPr>
            <p:cNvPr id="370" name="Groupe"/>
            <p:cNvGrpSpPr/>
            <p:nvPr/>
          </p:nvGrpSpPr>
          <p:grpSpPr>
            <a:xfrm>
              <a:off x="7501044" y="489600"/>
              <a:ext cx="3288453" cy="4106520"/>
              <a:chOff x="0" y="0"/>
              <a:chExt cx="3288451" cy="4106519"/>
            </a:xfrm>
          </p:grpSpPr>
          <p:sp>
            <p:nvSpPr>
              <p:cNvPr id="368" name="Rectangle"/>
              <p:cNvSpPr/>
              <p:nvPr/>
            </p:nvSpPr>
            <p:spPr>
              <a:xfrm>
                <a:off x="0" y="0"/>
                <a:ext cx="3288452" cy="4106520"/>
              </a:xfrm>
              <a:prstGeom prst="rect">
                <a:avLst/>
              </a:prstGeom>
              <a:solidFill>
                <a:srgbClr val="EFCECA">
                  <a:alpha val="90000"/>
                </a:srgbClr>
              </a:solidFill>
              <a:ln w="25400" cap="flat">
                <a:solidFill>
                  <a:srgbClr val="EFCECA">
                    <a:alpha val="90000"/>
                  </a:srgbClr>
                </a:solidFill>
                <a:prstDash val="solid"/>
                <a:round/>
              </a:ln>
              <a:effectLst/>
            </p:spPr>
            <p:txBody>
              <a:bodyPr wrap="square" lIns="45719" tIns="45719" rIns="45719" bIns="45719" numCol="1" anchor="t">
                <a:noAutofit/>
              </a:bodyPr>
              <a:lstStyle/>
              <a:p>
                <a:pPr defTabSz="755650">
                  <a:lnSpc>
                    <a:spcPct val="90000"/>
                  </a:lnSpc>
                  <a:spcBef>
                    <a:spcPts val="200"/>
                  </a:spcBef>
                  <a:defRPr sz="1700"/>
                </a:pPr>
              </a:p>
            </p:txBody>
          </p:sp>
          <p:sp>
            <p:nvSpPr>
              <p:cNvPr id="369" name="Differentiate what we mean by maps and mapping (GIS, GTFS)…"/>
              <p:cNvSpPr txBox="1"/>
              <p:nvPr/>
            </p:nvSpPr>
            <p:spPr>
              <a:xfrm>
                <a:off x="0" y="0"/>
                <a:ext cx="3288452" cy="36035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0677" tIns="90677" rIns="90677" bIns="90677" numCol="1" anchor="t">
                <a:spAutoFit/>
              </a:bodyPr>
              <a:lstStyle/>
              <a:p>
                <a:pPr lvl="1" marL="171450" indent="-171450" defTabSz="755650">
                  <a:lnSpc>
                    <a:spcPct val="90000"/>
                  </a:lnSpc>
                  <a:spcBef>
                    <a:spcPts val="300"/>
                  </a:spcBef>
                  <a:buClr>
                    <a:srgbClr val="000000"/>
                  </a:buClr>
                  <a:buSzPct val="100000"/>
                  <a:buFont typeface="Arial"/>
                  <a:buChar char="•"/>
                  <a:defRPr sz="1700"/>
                </a:pPr>
                <a:r>
                  <a:t>Differentiate what we mean by maps and mapping (GIS, GTFS)</a:t>
                </a:r>
              </a:p>
              <a:p>
                <a:pPr lvl="1" marL="171450" indent="-171450" defTabSz="755650">
                  <a:lnSpc>
                    <a:spcPct val="90000"/>
                  </a:lnSpc>
                  <a:spcBef>
                    <a:spcPts val="300"/>
                  </a:spcBef>
                  <a:buClr>
                    <a:srgbClr val="000000"/>
                  </a:buClr>
                  <a:buSzPct val="100000"/>
                  <a:buFont typeface="Arial"/>
                  <a:buChar char="•"/>
                  <a:defRPr sz="1700"/>
                </a:pPr>
                <a:r>
                  <a:t>Inaccurate and overlapping baseline data delayed project and difficult to manage project/assign tasks</a:t>
                </a:r>
              </a:p>
              <a:p>
                <a:pPr lvl="1" marL="171450" indent="-171450" defTabSz="755650">
                  <a:lnSpc>
                    <a:spcPct val="90000"/>
                  </a:lnSpc>
                  <a:spcBef>
                    <a:spcPts val="300"/>
                  </a:spcBef>
                  <a:buClr>
                    <a:srgbClr val="000000"/>
                  </a:buClr>
                  <a:buSzPct val="100000"/>
                  <a:buFont typeface="Arial"/>
                  <a:buChar char="•"/>
                  <a:defRPr sz="1700"/>
                </a:pPr>
                <a:r>
                  <a:t>Simultaneously building capcity and working with students on data gathering and processing</a:t>
                </a:r>
              </a:p>
              <a:p>
                <a:pPr lvl="1" marL="171450" indent="-171450" defTabSz="755650">
                  <a:lnSpc>
                    <a:spcPct val="90000"/>
                  </a:lnSpc>
                  <a:spcBef>
                    <a:spcPts val="300"/>
                  </a:spcBef>
                  <a:buClr>
                    <a:srgbClr val="000000"/>
                  </a:buClr>
                  <a:buSzPct val="100000"/>
                  <a:buFont typeface="Arial"/>
                  <a:buChar char="•"/>
                  <a:defRPr sz="1700"/>
                </a:pPr>
                <a:r>
                  <a:t>Time constraint</a:t>
                </a:r>
              </a:p>
              <a:p>
                <a:pPr lvl="1" marL="171450" indent="-171450" defTabSz="755650">
                  <a:lnSpc>
                    <a:spcPct val="90000"/>
                  </a:lnSpc>
                  <a:spcBef>
                    <a:spcPts val="300"/>
                  </a:spcBef>
                  <a:buClr>
                    <a:srgbClr val="000000"/>
                  </a:buClr>
                  <a:buSzPct val="100000"/>
                  <a:buFont typeface="Arial"/>
                  <a:buChar char="•"/>
                  <a:defRPr sz="1700"/>
                </a:pPr>
                <a:r>
                  <a:t>Budget constraint </a:t>
                </a:r>
              </a:p>
            </p:txBody>
          </p:sp>
        </p:grpSp>
      </p:grpSp>
      <p:sp>
        <p:nvSpPr>
          <p:cNvPr id="372" name="Google Shape;274;p27"/>
          <p:cNvSpPr txBox="1"/>
          <p:nvPr/>
        </p:nvSpPr>
        <p:spPr>
          <a:xfrm>
            <a:off x="250697" y="747400"/>
            <a:ext cx="10058401" cy="60984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nSpc>
                <a:spcPct val="90000"/>
              </a:lnSpc>
              <a:defRPr b="1" sz="3600">
                <a:solidFill>
                  <a:srgbClr val="FFC000"/>
                </a:solidFill>
              </a:defRPr>
            </a:lvl1pPr>
          </a:lstStyle>
          <a:p>
            <a:pPr/>
            <a:r>
              <a:t>Challenges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Google Shape;274;p27"/>
          <p:cNvSpPr txBox="1"/>
          <p:nvPr/>
        </p:nvSpPr>
        <p:spPr>
          <a:xfrm>
            <a:off x="441198" y="671200"/>
            <a:ext cx="10058401" cy="60984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nSpc>
                <a:spcPct val="90000"/>
              </a:lnSpc>
              <a:defRPr b="1" sz="3600">
                <a:solidFill>
                  <a:srgbClr val="FFC000"/>
                </a:solidFill>
              </a:defRPr>
            </a:lvl1pPr>
          </a:lstStyle>
          <a:p>
            <a:pPr/>
            <a:r>
              <a:t>Main Findings</a:t>
            </a:r>
          </a:p>
        </p:txBody>
      </p:sp>
      <p:sp>
        <p:nvSpPr>
          <p:cNvPr id="375" name="Rectangle 5"/>
          <p:cNvSpPr txBox="1"/>
          <p:nvPr/>
        </p:nvSpPr>
        <p:spPr>
          <a:xfrm>
            <a:off x="1034795" y="1212483"/>
            <a:ext cx="9464804" cy="47100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150000"/>
              </a:lnSpc>
              <a:buClr>
                <a:srgbClr val="000000"/>
              </a:buClr>
              <a:buSzPct val="100000"/>
              <a:buFont typeface="Symbol"/>
              <a:buChar char="·"/>
              <a:defRPr sz="1800"/>
            </a:pPr>
            <a:r>
              <a:t>Easier to map shared taxis than Anbessa and Sheger</a:t>
            </a:r>
          </a:p>
          <a:p>
            <a:pPr marL="342900" indent="-342900">
              <a:lnSpc>
                <a:spcPct val="150000"/>
              </a:lnSpc>
              <a:buClr>
                <a:srgbClr val="000000"/>
              </a:buClr>
              <a:buSzPct val="100000"/>
              <a:buFont typeface="Symbol"/>
              <a:buChar char="·"/>
              <a:defRPr sz="1800"/>
            </a:pPr>
            <a:r>
              <a:t>Having initial datasets/spreadsheets are a helpful starting point</a:t>
            </a:r>
          </a:p>
          <a:p>
            <a:pPr marL="342900" indent="-342900">
              <a:lnSpc>
                <a:spcPct val="150000"/>
              </a:lnSpc>
              <a:buClr>
                <a:srgbClr val="000000"/>
              </a:buClr>
              <a:buSzPct val="100000"/>
              <a:buFont typeface="Symbol"/>
              <a:buChar char="·"/>
              <a:defRPr sz="1800"/>
            </a:pPr>
            <a:r>
              <a:t>Certain apps are not best fit for cities with similar local conditions as Addis i.e. internet connectivity is expensive and not easily accessible</a:t>
            </a:r>
          </a:p>
          <a:p>
            <a:pPr marL="342900" indent="-342900">
              <a:lnSpc>
                <a:spcPct val="150000"/>
              </a:lnSpc>
              <a:buClr>
                <a:srgbClr val="000000"/>
              </a:buClr>
              <a:buSzPct val="100000"/>
              <a:buFont typeface="Symbol"/>
              <a:buChar char="·"/>
              <a:defRPr sz="1800"/>
            </a:pPr>
            <a:r>
              <a:t>Need to map multiple times to pinpoint the stops accurately</a:t>
            </a:r>
          </a:p>
          <a:p>
            <a:pPr marL="342900" indent="-342900">
              <a:lnSpc>
                <a:spcPct val="150000"/>
              </a:lnSpc>
              <a:buClr>
                <a:srgbClr val="000000"/>
              </a:buClr>
              <a:buSzPct val="100000"/>
              <a:buFont typeface="Symbol"/>
              <a:buChar char="·"/>
              <a:defRPr sz="1800"/>
            </a:pPr>
            <a:r>
              <a:t>Taxis take routes high in demand and take shortcuts </a:t>
            </a:r>
          </a:p>
          <a:p>
            <a:pPr marL="342900" indent="-342900">
              <a:lnSpc>
                <a:spcPct val="150000"/>
              </a:lnSpc>
              <a:buClr>
                <a:srgbClr val="000000"/>
              </a:buClr>
              <a:buSzPct val="100000"/>
              <a:buFont typeface="Symbol"/>
              <a:buChar char="·"/>
              <a:defRPr sz="1800"/>
            </a:pPr>
            <a:r>
              <a:t>Taxis don’t always adhere to tariffs</a:t>
            </a:r>
          </a:p>
          <a:p>
            <a:pPr marL="342900" indent="-342900">
              <a:lnSpc>
                <a:spcPct val="150000"/>
              </a:lnSpc>
              <a:buClr>
                <a:srgbClr val="000000"/>
              </a:buClr>
              <a:buSzPct val="100000"/>
              <a:buFont typeface="Symbol"/>
              <a:buChar char="·"/>
              <a:defRPr sz="1800"/>
            </a:pPr>
            <a:r>
              <a:t> Lack of awareness of open tool i.e. QGIS/ My maps</a:t>
            </a:r>
          </a:p>
          <a:p>
            <a:pPr marL="342900" indent="-342900">
              <a:lnSpc>
                <a:spcPct val="150000"/>
              </a:lnSpc>
              <a:buClr>
                <a:srgbClr val="000000"/>
              </a:buClr>
              <a:buSzPct val="100000"/>
              <a:buFont typeface="Symbol"/>
              <a:buChar char="·"/>
              <a:defRPr sz="1800"/>
            </a:pPr>
            <a:r>
              <a:t>Already existing local capacity that just needs additional training in some areas that can be tailored to the project needs</a:t>
            </a:r>
          </a:p>
          <a:p>
            <a:pPr marL="342900" indent="-342900">
              <a:lnSpc>
                <a:spcPct val="150000"/>
              </a:lnSpc>
              <a:buClr>
                <a:srgbClr val="000000"/>
              </a:buClr>
              <a:buSzPct val="100000"/>
              <a:buFont typeface="Symbol"/>
              <a:buChar char="·"/>
              <a:defRPr sz="1800"/>
            </a:pPr>
            <a:r>
              <a:t>Sustainability is an important component of these kind of projects </a:t>
            </a:r>
          </a:p>
          <a:p>
            <a:pPr marL="342900" indent="-342900">
              <a:lnSpc>
                <a:spcPct val="150000"/>
              </a:lnSpc>
              <a:spcBef>
                <a:spcPts val="800"/>
              </a:spcBef>
              <a:buClr>
                <a:srgbClr val="000000"/>
              </a:buClr>
              <a:buSzPct val="100000"/>
              <a:buFont typeface="Symbol"/>
              <a:buChar char="·"/>
              <a:defRPr sz="1800"/>
            </a:pPr>
            <a:r>
              <a:t>Having the government support was crucial in getting the project done on time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Google Shape;274;p27"/>
          <p:cNvSpPr txBox="1"/>
          <p:nvPr/>
        </p:nvSpPr>
        <p:spPr>
          <a:xfrm>
            <a:off x="497949" y="499750"/>
            <a:ext cx="10058401" cy="60984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nSpc>
                <a:spcPct val="90000"/>
              </a:lnSpc>
              <a:defRPr b="1" sz="3600">
                <a:solidFill>
                  <a:srgbClr val="FFC000"/>
                </a:solidFill>
              </a:defRPr>
            </a:lvl1pPr>
          </a:lstStyle>
          <a:p>
            <a:pPr/>
            <a:r>
              <a:t>Opportunities</a:t>
            </a:r>
          </a:p>
        </p:txBody>
      </p:sp>
      <p:sp>
        <p:nvSpPr>
          <p:cNvPr id="378" name="Rectangle 5"/>
          <p:cNvSpPr txBox="1"/>
          <p:nvPr/>
        </p:nvSpPr>
        <p:spPr>
          <a:xfrm>
            <a:off x="293913" y="1316337"/>
            <a:ext cx="7658101" cy="3847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150000"/>
              </a:lnSpc>
              <a:buClr>
                <a:srgbClr val="000000"/>
              </a:buClr>
              <a:buSzPct val="100000"/>
              <a:buFont typeface="Arial"/>
              <a:buChar char="•"/>
              <a:defRPr sz="2000"/>
            </a:pPr>
            <a:r>
              <a:t>Support with transport planning i.e. BRT, TOD, Cycling </a:t>
            </a:r>
          </a:p>
          <a:p>
            <a:pPr marL="342900" indent="-342900">
              <a:lnSpc>
                <a:spcPct val="150000"/>
              </a:lnSpc>
              <a:buClr>
                <a:srgbClr val="000000"/>
              </a:buClr>
              <a:buSzPct val="100000"/>
              <a:buFont typeface="Arial"/>
              <a:buChar char="•"/>
              <a:defRPr sz="2000"/>
            </a:pPr>
            <a:r>
              <a:t>Enable street network data for decision makers and researchers</a:t>
            </a:r>
          </a:p>
          <a:p>
            <a:pPr marL="342900" indent="-342900">
              <a:lnSpc>
                <a:spcPct val="150000"/>
              </a:lnSpc>
              <a:buClr>
                <a:srgbClr val="000000"/>
              </a:buClr>
              <a:buSzPct val="100000"/>
              <a:buFont typeface="Arial"/>
              <a:buChar char="•"/>
              <a:defRPr sz="2000"/>
            </a:pPr>
            <a:r>
              <a:t>Contribute to open source data especially African cities </a:t>
            </a:r>
          </a:p>
          <a:p>
            <a:pPr marL="342900" indent="-342900">
              <a:lnSpc>
                <a:spcPct val="150000"/>
              </a:lnSpc>
              <a:buClr>
                <a:srgbClr val="000000"/>
              </a:buClr>
              <a:buSzPct val="100000"/>
              <a:buFont typeface="Arial"/>
              <a:buChar char="•"/>
              <a:defRPr sz="2000"/>
            </a:pPr>
            <a:r>
              <a:t>Opportunities Identifying patterns for different modes of transport</a:t>
            </a:r>
          </a:p>
          <a:p>
            <a:pPr marL="342900" indent="-342900">
              <a:lnSpc>
                <a:spcPct val="150000"/>
              </a:lnSpc>
              <a:buClr>
                <a:srgbClr val="000000"/>
              </a:buClr>
              <a:buSzPct val="100000"/>
              <a:buFont typeface="Arial"/>
              <a:buChar char="•"/>
              <a:defRPr sz="2000"/>
            </a:pPr>
            <a:r>
              <a:t>Generate Innovation i.e. crowd sourcing app, government and university</a:t>
            </a:r>
          </a:p>
          <a:p>
            <a:pPr marL="342900" indent="-342900">
              <a:lnSpc>
                <a:spcPct val="150000"/>
              </a:lnSpc>
              <a:buClr>
                <a:srgbClr val="000000"/>
              </a:buClr>
              <a:buSzPct val="100000"/>
              <a:buFont typeface="Arial"/>
              <a:buChar char="•"/>
              <a:defRPr sz="2000"/>
            </a:pPr>
            <a:r>
              <a:t>Trip Planning</a:t>
            </a:r>
          </a:p>
          <a:p>
            <a:pPr marL="342900" indent="-342900">
              <a:lnSpc>
                <a:spcPct val="150000"/>
              </a:lnSpc>
              <a:buClr>
                <a:srgbClr val="000000"/>
              </a:buClr>
              <a:buSzPct val="100000"/>
              <a:buFont typeface="Arial"/>
              <a:buChar char="•"/>
              <a:defRPr sz="2000"/>
            </a:pPr>
            <a:r>
              <a:t>Analysis i.e. Heat Maps, accessibility </a:t>
            </a:r>
          </a:p>
        </p:txBody>
      </p:sp>
      <p:pic>
        <p:nvPicPr>
          <p:cNvPr id="379" name="Google Shape;445;p37" descr="Google Shape;445;p37"/>
          <p:cNvPicPr>
            <a:picLocks noChangeAspect="1"/>
          </p:cNvPicPr>
          <p:nvPr/>
        </p:nvPicPr>
        <p:blipFill>
          <a:blip r:embed="rId3">
            <a:extLst/>
          </a:blip>
          <a:stretch>
            <a:fillRect/>
          </a:stretch>
        </p:blipFill>
        <p:spPr>
          <a:xfrm>
            <a:off x="7811162" y="899601"/>
            <a:ext cx="3882888" cy="388288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Google Shape;450;p38" descr="Google Shape;450;p38"/>
          <p:cNvPicPr>
            <a:picLocks noChangeAspect="1"/>
          </p:cNvPicPr>
          <p:nvPr/>
        </p:nvPicPr>
        <p:blipFill>
          <a:blip r:embed="rId2">
            <a:extLst/>
          </a:blip>
          <a:srcRect l="0" t="5778" r="0" b="5051"/>
          <a:stretch>
            <a:fillRect/>
          </a:stretch>
        </p:blipFill>
        <p:spPr>
          <a:xfrm>
            <a:off x="1698169" y="886312"/>
            <a:ext cx="8969831" cy="5447212"/>
          </a:xfrm>
          <a:prstGeom prst="rect">
            <a:avLst/>
          </a:prstGeom>
          <a:ln w="12700">
            <a:miter lim="400000"/>
          </a:ln>
        </p:spPr>
      </p:pic>
      <p:pic>
        <p:nvPicPr>
          <p:cNvPr id="384" name="Google Shape;451;p38" descr="Google Shape;451;p38"/>
          <p:cNvPicPr>
            <a:picLocks noChangeAspect="1"/>
          </p:cNvPicPr>
          <p:nvPr/>
        </p:nvPicPr>
        <p:blipFill>
          <a:blip r:embed="rId3">
            <a:extLst/>
          </a:blip>
          <a:srcRect l="1599" t="10954" r="0" b="786"/>
          <a:stretch>
            <a:fillRect/>
          </a:stretch>
        </p:blipFill>
        <p:spPr>
          <a:xfrm>
            <a:off x="8693242" y="5584497"/>
            <a:ext cx="1523588" cy="387190"/>
          </a:xfrm>
          <a:prstGeom prst="rect">
            <a:avLst/>
          </a:prstGeom>
          <a:ln w="12700">
            <a:miter lim="400000"/>
          </a:ln>
          <a:effectLst>
            <a:outerShdw sx="100000" sy="100000" kx="0" ky="0" algn="b" rotWithShape="0" blurRad="63500" dist="25400" dir="646181">
              <a:srgbClr val="000000">
                <a:alpha val="49411"/>
              </a:srgbClr>
            </a:outerShdw>
          </a:effectLst>
        </p:spPr>
      </p:pic>
      <p:sp>
        <p:nvSpPr>
          <p:cNvPr id="385" name="Google Shape;452;p38"/>
          <p:cNvSpPr txBox="1"/>
          <p:nvPr/>
        </p:nvSpPr>
        <p:spPr>
          <a:xfrm>
            <a:off x="2321174" y="5971649"/>
            <a:ext cx="7895674" cy="127001"/>
          </a:xfrm>
          <a:prstGeom prst="rect">
            <a:avLst/>
          </a:prstGeom>
          <a:ln w="12700">
            <a:miter lim="400000"/>
          </a:ln>
          <a:extLst>
            <a:ext uri="{C572A759-6A51-4108-AA02-DFA0A04FC94B}">
              <ma14:wrappingTextBoxFlag xmlns:ma14="http://schemas.microsoft.com/office/mac/drawingml/2011/main" val="1"/>
            </a:ext>
          </a:extLst>
        </p:spPr>
        <p:txBody>
          <a:bodyPr lIns="19025" tIns="19025" rIns="19025" bIns="19025">
            <a:spAutoFit/>
          </a:bodyPr>
          <a:lstStyle/>
          <a:p>
            <a:pPr algn="r">
              <a:defRPr sz="400">
                <a:solidFill>
                  <a:srgbClr val="3E4DB8"/>
                </a:solidFill>
                <a:latin typeface="Avenir Roman"/>
                <a:ea typeface="Avenir Roman"/>
                <a:cs typeface="Avenir Roman"/>
                <a:sym typeface="Avenir Roman"/>
              </a:defRPr>
            </a:pPr>
            <a:r>
              <a:t>'CC-BY-NC' Transport for Cairo (TfC) L.L.P., 2017. Basemap </a:t>
            </a:r>
            <a:r>
              <a:rPr sz="100">
                <a:latin typeface="+mj-lt"/>
                <a:ea typeface="+mj-ea"/>
                <a:cs typeface="+mj-cs"/>
                <a:sym typeface="Arial"/>
              </a:rPr>
              <a:t>©</a:t>
            </a:r>
            <a:r>
              <a:t> Wikimania</a:t>
            </a:r>
          </a:p>
        </p:txBody>
      </p:sp>
      <p:grpSp>
        <p:nvGrpSpPr>
          <p:cNvPr id="388" name="Google Shape;453;p38"/>
          <p:cNvGrpSpPr/>
          <p:nvPr/>
        </p:nvGrpSpPr>
        <p:grpSpPr>
          <a:xfrm>
            <a:off x="1894877" y="902547"/>
            <a:ext cx="3947838" cy="660633"/>
            <a:chOff x="0" y="0"/>
            <a:chExt cx="3947836" cy="660632"/>
          </a:xfrm>
        </p:grpSpPr>
        <p:sp>
          <p:nvSpPr>
            <p:cNvPr id="386" name="Rectangle"/>
            <p:cNvSpPr/>
            <p:nvPr/>
          </p:nvSpPr>
          <p:spPr>
            <a:xfrm>
              <a:off x="0" y="-1"/>
              <a:ext cx="3947837" cy="660634"/>
            </a:xfrm>
            <a:prstGeom prst="rect">
              <a:avLst/>
            </a:prstGeom>
            <a:solidFill>
              <a:srgbClr val="FFFFFF"/>
            </a:solidFill>
            <a:ln w="12700" cap="flat">
              <a:noFill/>
              <a:miter lim="400000"/>
            </a:ln>
            <a:effectLst>
              <a:outerShdw sx="100000" sy="100000" kx="0" ky="0" algn="b" rotWithShape="0" blurRad="88900" dist="67639" dir="3300000">
                <a:srgbClr val="000000">
                  <a:alpha val="49411"/>
                </a:srgbClr>
              </a:outerShdw>
            </a:effectLst>
          </p:spPr>
          <p:txBody>
            <a:bodyPr wrap="square" lIns="45719" tIns="45719" rIns="45719" bIns="45719" numCol="1" anchor="t">
              <a:noAutofit/>
            </a:bodyPr>
            <a:lstStyle/>
            <a:p>
              <a:pPr/>
            </a:p>
          </p:txBody>
        </p:sp>
        <p:sp>
          <p:nvSpPr>
            <p:cNvPr id="387" name="Driving time Heat-map…"/>
            <p:cNvSpPr txBox="1"/>
            <p:nvPr/>
          </p:nvSpPr>
          <p:spPr>
            <a:xfrm>
              <a:off x="0" y="-1"/>
              <a:ext cx="3947837"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t">
              <a:spAutoFit/>
            </a:bodyPr>
            <a:lstStyle/>
            <a:p>
              <a:pPr>
                <a:defRPr>
                  <a:solidFill>
                    <a:srgbClr val="3E4DB8"/>
                  </a:solidFill>
                </a:defRPr>
              </a:pPr>
              <a:r>
                <a:t>Driving time Heat-map</a:t>
              </a:r>
            </a:p>
            <a:p>
              <a:pPr>
                <a:defRPr sz="700">
                  <a:solidFill>
                    <a:srgbClr val="53585F"/>
                  </a:solidFill>
                  <a:latin typeface="Avenir Roman"/>
                  <a:ea typeface="Avenir Roman"/>
                  <a:cs typeface="Avenir Roman"/>
                  <a:sym typeface="Avenir Roman"/>
                </a:defRPr>
              </a:pPr>
              <a:r>
                <a:t>The map shows the average travel time from the origin zone (Cairo Airport) to all other zones for a given date-time range. (21-06-2017 at 8:30 am)</a:t>
              </a:r>
            </a:p>
          </p:txBody>
        </p:sp>
      </p:grpSp>
      <p:pic>
        <p:nvPicPr>
          <p:cNvPr id="389" name="Google Shape;454;p38" descr="Google Shape;454;p38"/>
          <p:cNvPicPr>
            <a:picLocks noChangeAspect="1"/>
          </p:cNvPicPr>
          <p:nvPr/>
        </p:nvPicPr>
        <p:blipFill>
          <a:blip r:embed="rId4">
            <a:extLst/>
          </a:blip>
          <a:srcRect l="15318" t="143" r="15166" b="32"/>
          <a:stretch>
            <a:fillRect/>
          </a:stretch>
        </p:blipFill>
        <p:spPr>
          <a:xfrm>
            <a:off x="6824782" y="2789339"/>
            <a:ext cx="222207" cy="319089"/>
          </a:xfrm>
          <a:custGeom>
            <a:avLst/>
            <a:gdLst/>
            <a:ahLst/>
            <a:cxnLst>
              <a:cxn ang="0">
                <a:pos x="wd2" y="hd2"/>
              </a:cxn>
              <a:cxn ang="5400000">
                <a:pos x="wd2" y="hd2"/>
              </a:cxn>
              <a:cxn ang="10800000">
                <a:pos x="wd2" y="hd2"/>
              </a:cxn>
              <a:cxn ang="16200000">
                <a:pos x="wd2" y="hd2"/>
              </a:cxn>
            </a:cxnLst>
            <a:rect l="0" t="0" r="r" b="b"/>
            <a:pathLst>
              <a:path w="21196" h="21600" fill="norm" stroke="1" extrusionOk="0">
                <a:moveTo>
                  <a:pt x="10382" y="0"/>
                </a:moveTo>
                <a:cubicBezTo>
                  <a:pt x="10364" y="21"/>
                  <a:pt x="10128" y="41"/>
                  <a:pt x="9852" y="54"/>
                </a:cubicBezTo>
                <a:cubicBezTo>
                  <a:pt x="6884" y="195"/>
                  <a:pt x="4096" y="1217"/>
                  <a:pt x="2318" y="2821"/>
                </a:cubicBezTo>
                <a:cubicBezTo>
                  <a:pt x="1711" y="3368"/>
                  <a:pt x="1498" y="3652"/>
                  <a:pt x="1069" y="4272"/>
                </a:cubicBezTo>
                <a:cubicBezTo>
                  <a:pt x="582" y="4977"/>
                  <a:pt x="322" y="5574"/>
                  <a:pt x="123" y="6448"/>
                </a:cubicBezTo>
                <a:cubicBezTo>
                  <a:pt x="15" y="6922"/>
                  <a:pt x="-19" y="7126"/>
                  <a:pt x="9" y="7764"/>
                </a:cubicBezTo>
                <a:cubicBezTo>
                  <a:pt x="46" y="8593"/>
                  <a:pt x="154" y="9104"/>
                  <a:pt x="425" y="9887"/>
                </a:cubicBezTo>
                <a:cubicBezTo>
                  <a:pt x="1000" y="11549"/>
                  <a:pt x="2127" y="13420"/>
                  <a:pt x="3757" y="15340"/>
                </a:cubicBezTo>
                <a:cubicBezTo>
                  <a:pt x="5129" y="16955"/>
                  <a:pt x="6148" y="17991"/>
                  <a:pt x="7921" y="19558"/>
                </a:cubicBezTo>
                <a:cubicBezTo>
                  <a:pt x="9381" y="20849"/>
                  <a:pt x="10020" y="21321"/>
                  <a:pt x="10382" y="21466"/>
                </a:cubicBezTo>
                <a:lnTo>
                  <a:pt x="10685" y="21600"/>
                </a:lnTo>
                <a:lnTo>
                  <a:pt x="10761" y="21600"/>
                </a:lnTo>
                <a:lnTo>
                  <a:pt x="11026" y="21466"/>
                </a:lnTo>
                <a:cubicBezTo>
                  <a:pt x="11185" y="21397"/>
                  <a:pt x="11495" y="21191"/>
                  <a:pt x="11745" y="20982"/>
                </a:cubicBezTo>
                <a:cubicBezTo>
                  <a:pt x="16209" y="17264"/>
                  <a:pt x="19324" y="13515"/>
                  <a:pt x="20566" y="10424"/>
                </a:cubicBezTo>
                <a:cubicBezTo>
                  <a:pt x="21581" y="7899"/>
                  <a:pt x="21381" y="5768"/>
                  <a:pt x="19885" y="3869"/>
                </a:cubicBezTo>
                <a:cubicBezTo>
                  <a:pt x="18998" y="2742"/>
                  <a:pt x="17729" y="1820"/>
                  <a:pt x="16212" y="1155"/>
                </a:cubicBezTo>
                <a:cubicBezTo>
                  <a:pt x="14956" y="604"/>
                  <a:pt x="13290" y="160"/>
                  <a:pt x="11934" y="54"/>
                </a:cubicBezTo>
                <a:cubicBezTo>
                  <a:pt x="11725" y="38"/>
                  <a:pt x="11536" y="21"/>
                  <a:pt x="11518" y="0"/>
                </a:cubicBezTo>
                <a:lnTo>
                  <a:pt x="10950" y="0"/>
                </a:lnTo>
                <a:lnTo>
                  <a:pt x="10382" y="0"/>
                </a:lnTo>
                <a:close/>
                <a:moveTo>
                  <a:pt x="10571" y="2660"/>
                </a:moveTo>
                <a:cubicBezTo>
                  <a:pt x="12469" y="2660"/>
                  <a:pt x="14100" y="3127"/>
                  <a:pt x="15455" y="4084"/>
                </a:cubicBezTo>
                <a:cubicBezTo>
                  <a:pt x="16509" y="4829"/>
                  <a:pt x="17134" y="5753"/>
                  <a:pt x="17386" y="6797"/>
                </a:cubicBezTo>
                <a:cubicBezTo>
                  <a:pt x="17632" y="7819"/>
                  <a:pt x="17433" y="8752"/>
                  <a:pt x="16742" y="9752"/>
                </a:cubicBezTo>
                <a:cubicBezTo>
                  <a:pt x="15771" y="11159"/>
                  <a:pt x="13752" y="12191"/>
                  <a:pt x="11556" y="12412"/>
                </a:cubicBezTo>
                <a:cubicBezTo>
                  <a:pt x="9747" y="12595"/>
                  <a:pt x="7968" y="12310"/>
                  <a:pt x="6521" y="11552"/>
                </a:cubicBezTo>
                <a:cubicBezTo>
                  <a:pt x="4715" y="10605"/>
                  <a:pt x="3643" y="9104"/>
                  <a:pt x="3643" y="7576"/>
                </a:cubicBezTo>
                <a:cubicBezTo>
                  <a:pt x="3643" y="6919"/>
                  <a:pt x="3972" y="5939"/>
                  <a:pt x="4401" y="5346"/>
                </a:cubicBezTo>
                <a:cubicBezTo>
                  <a:pt x="5038" y="4465"/>
                  <a:pt x="6239" y="3641"/>
                  <a:pt x="7505" y="3197"/>
                </a:cubicBezTo>
                <a:cubicBezTo>
                  <a:pt x="8591" y="2816"/>
                  <a:pt x="9357" y="2660"/>
                  <a:pt x="10571" y="2660"/>
                </a:cubicBezTo>
                <a:close/>
              </a:path>
            </a:pathLst>
          </a:custGeom>
          <a:ln w="12700">
            <a:miter lim="400000"/>
          </a:ln>
        </p:spPr>
      </p:pic>
      <p:sp>
        <p:nvSpPr>
          <p:cNvPr id="390" name="Google Shape;383;p30"/>
          <p:cNvSpPr txBox="1"/>
          <p:nvPr/>
        </p:nvSpPr>
        <p:spPr>
          <a:xfrm>
            <a:off x="681921" y="170427"/>
            <a:ext cx="10058401" cy="9169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p>
            <a:pPr>
              <a:lnSpc>
                <a:spcPct val="90000"/>
              </a:lnSpc>
              <a:defRPr b="1" sz="3600">
                <a:solidFill>
                  <a:srgbClr val="FFC000"/>
                </a:solidFill>
              </a:defRPr>
            </a:pPr>
            <a:r>
              <a:t>HEAT MAP EXAMPLE</a:t>
            </a:r>
            <a:r>
              <a:rPr b="0" sz="5400">
                <a:solidFill>
                  <a:srgbClr val="000000"/>
                </a:solidFill>
                <a:latin typeface="Rokkitt"/>
                <a:ea typeface="Rokkitt"/>
                <a:cs typeface="Rokkitt"/>
                <a:sym typeface="Rokkitt"/>
              </a:rP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2" name="Google Shape;355;p30"/>
          <p:cNvGrpSpPr/>
          <p:nvPr/>
        </p:nvGrpSpPr>
        <p:grpSpPr>
          <a:xfrm>
            <a:off x="2263888" y="2901646"/>
            <a:ext cx="5973376" cy="3790101"/>
            <a:chOff x="0" y="0"/>
            <a:chExt cx="5973375" cy="3790099"/>
          </a:xfrm>
        </p:grpSpPr>
        <p:sp>
          <p:nvSpPr>
            <p:cNvPr id="392" name="Google Shape;356;p30"/>
            <p:cNvSpPr/>
            <p:nvPr/>
          </p:nvSpPr>
          <p:spPr>
            <a:xfrm>
              <a:off x="0" y="0"/>
              <a:ext cx="4730398" cy="3790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3E4DB8"/>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marR="63492">
                <a:defRPr sz="3500">
                  <a:latin typeface="Rockwell"/>
                  <a:ea typeface="Rockwell"/>
                  <a:cs typeface="Rockwell"/>
                  <a:sym typeface="Rockwell"/>
                </a:defRPr>
              </a:pPr>
            </a:p>
          </p:txBody>
        </p:sp>
        <p:grpSp>
          <p:nvGrpSpPr>
            <p:cNvPr id="401" name="Google Shape;358;p30"/>
            <p:cNvGrpSpPr/>
            <p:nvPr/>
          </p:nvGrpSpPr>
          <p:grpSpPr>
            <a:xfrm>
              <a:off x="1242096" y="1643405"/>
              <a:ext cx="4731280" cy="1289695"/>
              <a:chOff x="0" y="0"/>
              <a:chExt cx="4731279" cy="1289693"/>
            </a:xfrm>
          </p:grpSpPr>
          <p:sp>
            <p:nvSpPr>
              <p:cNvPr id="393" name="Google Shape;359;p30"/>
              <p:cNvSpPr txBox="1"/>
              <p:nvPr/>
            </p:nvSpPr>
            <p:spPr>
              <a:xfrm>
                <a:off x="0" y="-1"/>
                <a:ext cx="2246205" cy="551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marR="127000" indent="127000" algn="ctr">
                  <a:defRPr sz="1800">
                    <a:solidFill>
                      <a:srgbClr val="FFFFFF"/>
                    </a:solidFill>
                    <a:latin typeface="Rockwell"/>
                    <a:ea typeface="Rockwell"/>
                    <a:cs typeface="Rockwell"/>
                    <a:sym typeface="Rockwell"/>
                  </a:defRPr>
                </a:lvl1pPr>
              </a:lstStyle>
              <a:p>
                <a:pPr/>
                <a:r>
                  <a:t>System Adequacy</a:t>
                </a:r>
              </a:p>
            </p:txBody>
          </p:sp>
          <p:sp>
            <p:nvSpPr>
              <p:cNvPr id="394" name="Google Shape;360;p30"/>
              <p:cNvSpPr txBox="1"/>
              <p:nvPr/>
            </p:nvSpPr>
            <p:spPr>
              <a:xfrm>
                <a:off x="315195" y="608265"/>
                <a:ext cx="1473668" cy="2716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marR="127000" indent="127000" algn="ctr">
                  <a:defRPr sz="1800">
                    <a:solidFill>
                      <a:srgbClr val="FFFFFF"/>
                    </a:solidFill>
                    <a:latin typeface="Rockwell"/>
                    <a:ea typeface="Rockwell"/>
                    <a:cs typeface="Rockwell"/>
                    <a:sym typeface="Rockwell"/>
                  </a:defRPr>
                </a:lvl1pPr>
              </a:lstStyle>
              <a:p>
                <a:pPr/>
                <a:r>
                  <a:t>Temporal</a:t>
                </a:r>
              </a:p>
            </p:txBody>
          </p:sp>
          <p:grpSp>
            <p:nvGrpSpPr>
              <p:cNvPr id="397" name="Google Shape;361;p30"/>
              <p:cNvGrpSpPr/>
              <p:nvPr/>
            </p:nvGrpSpPr>
            <p:grpSpPr>
              <a:xfrm>
                <a:off x="160119" y="1018008"/>
                <a:ext cx="1723034" cy="271686"/>
                <a:chOff x="0" y="0"/>
                <a:chExt cx="1723033" cy="271685"/>
              </a:xfrm>
            </p:grpSpPr>
            <p:sp>
              <p:nvSpPr>
                <p:cNvPr id="395" name="Rectangle"/>
                <p:cNvSpPr/>
                <p:nvPr/>
              </p:nvSpPr>
              <p:spPr>
                <a:xfrm>
                  <a:off x="0" y="50277"/>
                  <a:ext cx="1723034" cy="171132"/>
                </a:xfrm>
                <a:prstGeom prst="rect">
                  <a:avLst/>
                </a:prstGeom>
                <a:solidFill>
                  <a:srgbClr val="3E4DB8"/>
                </a:solidFill>
                <a:ln w="12700" cap="flat">
                  <a:noFill/>
                  <a:miter lim="400000"/>
                </a:ln>
                <a:effectLst/>
              </p:spPr>
              <p:txBody>
                <a:bodyPr wrap="square" lIns="45719" tIns="45719" rIns="45719" bIns="45719" numCol="1" anchor="ctr">
                  <a:noAutofit/>
                </a:bodyPr>
                <a:lstStyle/>
                <a:p>
                  <a:pPr marR="127000" algn="ctr"/>
                </a:p>
              </p:txBody>
            </p:sp>
            <p:sp>
              <p:nvSpPr>
                <p:cNvPr id="396" name="Geography"/>
                <p:cNvSpPr txBox="1"/>
                <p:nvPr/>
              </p:nvSpPr>
              <p:spPr>
                <a:xfrm>
                  <a:off x="0" y="-1"/>
                  <a:ext cx="1723034" cy="2716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marR="127000" indent="127000" algn="ctr">
                    <a:defRPr sz="1800">
                      <a:solidFill>
                        <a:srgbClr val="FFFFFF"/>
                      </a:solidFill>
                      <a:latin typeface="Rockwell"/>
                      <a:ea typeface="Rockwell"/>
                      <a:cs typeface="Rockwell"/>
                      <a:sym typeface="Rockwell"/>
                    </a:defRPr>
                  </a:lvl1pPr>
                </a:lstStyle>
                <a:p>
                  <a:pPr/>
                  <a:r>
                    <a:t>Geography</a:t>
                  </a:r>
                </a:p>
              </p:txBody>
            </p:sp>
          </p:grpSp>
          <p:grpSp>
            <p:nvGrpSpPr>
              <p:cNvPr id="400" name="Google Shape;362;p30"/>
              <p:cNvGrpSpPr/>
              <p:nvPr/>
            </p:nvGrpSpPr>
            <p:grpSpPr>
              <a:xfrm>
                <a:off x="3594256" y="260457"/>
                <a:ext cx="1137024" cy="887897"/>
                <a:chOff x="0" y="0"/>
                <a:chExt cx="1137023" cy="887896"/>
              </a:xfrm>
            </p:grpSpPr>
            <p:sp>
              <p:nvSpPr>
                <p:cNvPr id="398" name="Rectangle aux angles arrondis"/>
                <p:cNvSpPr/>
                <p:nvPr/>
              </p:nvSpPr>
              <p:spPr>
                <a:xfrm>
                  <a:off x="0" y="0"/>
                  <a:ext cx="1137024" cy="887897"/>
                </a:xfrm>
                <a:prstGeom prst="roundRect">
                  <a:avLst>
                    <a:gd name="adj" fmla="val 17245"/>
                  </a:avLst>
                </a:prstGeom>
                <a:solidFill>
                  <a:srgbClr val="3E4DB8"/>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marR="63492"/>
                </a:p>
              </p:txBody>
            </p:sp>
            <p:sp>
              <p:nvSpPr>
                <p:cNvPr id="399" name="Map/…"/>
                <p:cNvSpPr txBox="1"/>
                <p:nvPr/>
              </p:nvSpPr>
              <p:spPr>
                <a:xfrm>
                  <a:off x="44847" y="145547"/>
                  <a:ext cx="1047330" cy="5968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p>
                  <a:pPr marR="63492" indent="63492">
                    <a:defRPr sz="2000">
                      <a:solidFill>
                        <a:srgbClr val="C0A168"/>
                      </a:solidFill>
                      <a:latin typeface="Rockwell"/>
                      <a:ea typeface="Rockwell"/>
                      <a:cs typeface="Rockwell"/>
                      <a:sym typeface="Rockwell"/>
                    </a:defRPr>
                  </a:pPr>
                  <a:r>
                    <a:t>Map/</a:t>
                  </a:r>
                </a:p>
                <a:p>
                  <a:pPr marR="63492" indent="63492">
                    <a:defRPr sz="2000">
                      <a:solidFill>
                        <a:srgbClr val="C0A168"/>
                      </a:solidFill>
                      <a:latin typeface="Rockwell"/>
                      <a:ea typeface="Rockwell"/>
                      <a:cs typeface="Rockwell"/>
                      <a:sym typeface="Rockwell"/>
                    </a:defRPr>
                  </a:pPr>
                  <a:r>
                    <a:t>Data</a:t>
                  </a:r>
                </a:p>
              </p:txBody>
            </p:sp>
          </p:grpSp>
        </p:grpSp>
      </p:grpSp>
      <p:grpSp>
        <p:nvGrpSpPr>
          <p:cNvPr id="405" name="Google Shape;363;p30"/>
          <p:cNvGrpSpPr/>
          <p:nvPr/>
        </p:nvGrpSpPr>
        <p:grpSpPr>
          <a:xfrm>
            <a:off x="1246458" y="2197206"/>
            <a:ext cx="1502565" cy="761833"/>
            <a:chOff x="0" y="0"/>
            <a:chExt cx="1502564" cy="761832"/>
          </a:xfrm>
        </p:grpSpPr>
        <p:sp>
          <p:nvSpPr>
            <p:cNvPr id="403" name="Ovale"/>
            <p:cNvSpPr/>
            <p:nvPr/>
          </p:nvSpPr>
          <p:spPr>
            <a:xfrm>
              <a:off x="-1" y="-1"/>
              <a:ext cx="1502566" cy="761834"/>
            </a:xfrm>
            <a:prstGeom prst="ellipse">
              <a:avLst/>
            </a:prstGeom>
            <a:solidFill>
              <a:srgbClr val="F87F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algn="ctr"/>
            </a:p>
          </p:txBody>
        </p:sp>
        <p:sp>
          <p:nvSpPr>
            <p:cNvPr id="404" name="Affordability"/>
            <p:cNvSpPr txBox="1"/>
            <p:nvPr/>
          </p:nvSpPr>
          <p:spPr>
            <a:xfrm>
              <a:off x="220044" y="262779"/>
              <a:ext cx="1062476" cy="236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algn="ctr">
                <a:defRPr i="1">
                  <a:solidFill>
                    <a:srgbClr val="FFFFFF"/>
                  </a:solidFill>
                  <a:latin typeface="Helvetica Neue"/>
                  <a:ea typeface="Helvetica Neue"/>
                  <a:cs typeface="Helvetica Neue"/>
                  <a:sym typeface="Helvetica Neue"/>
                </a:defRPr>
              </a:lvl1pPr>
            </a:lstStyle>
            <a:p>
              <a:pPr/>
              <a:r>
                <a:t>Affordability</a:t>
              </a:r>
            </a:p>
          </p:txBody>
        </p:sp>
      </p:grpSp>
      <p:grpSp>
        <p:nvGrpSpPr>
          <p:cNvPr id="408" name="Google Shape;364;p30"/>
          <p:cNvGrpSpPr/>
          <p:nvPr/>
        </p:nvGrpSpPr>
        <p:grpSpPr>
          <a:xfrm>
            <a:off x="2980964" y="3409481"/>
            <a:ext cx="1509409" cy="761833"/>
            <a:chOff x="0" y="0"/>
            <a:chExt cx="1509408" cy="761832"/>
          </a:xfrm>
        </p:grpSpPr>
        <p:sp>
          <p:nvSpPr>
            <p:cNvPr id="406" name="Ovale"/>
            <p:cNvSpPr/>
            <p:nvPr/>
          </p:nvSpPr>
          <p:spPr>
            <a:xfrm>
              <a:off x="-1" y="-1"/>
              <a:ext cx="1509410" cy="761834"/>
            </a:xfrm>
            <a:prstGeom prst="ellipse">
              <a:avLst/>
            </a:prstGeom>
            <a:solidFill>
              <a:srgbClr val="F87F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algn="ctr"/>
            </a:p>
          </p:txBody>
        </p:sp>
        <p:sp>
          <p:nvSpPr>
            <p:cNvPr id="407" name="Accessibility"/>
            <p:cNvSpPr txBox="1"/>
            <p:nvPr/>
          </p:nvSpPr>
          <p:spPr>
            <a:xfrm>
              <a:off x="221047" y="262779"/>
              <a:ext cx="1067313" cy="236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algn="ctr">
                <a:defRPr i="1">
                  <a:solidFill>
                    <a:srgbClr val="FFFFFF"/>
                  </a:solidFill>
                  <a:latin typeface="Helvetica Neue"/>
                  <a:ea typeface="Helvetica Neue"/>
                  <a:cs typeface="Helvetica Neue"/>
                  <a:sym typeface="Helvetica Neue"/>
                </a:defRPr>
              </a:lvl1pPr>
            </a:lstStyle>
            <a:p>
              <a:pPr/>
              <a:r>
                <a:t>Accessibility</a:t>
              </a:r>
            </a:p>
          </p:txBody>
        </p:sp>
      </p:grpSp>
      <p:grpSp>
        <p:nvGrpSpPr>
          <p:cNvPr id="411" name="Google Shape;365;p30"/>
          <p:cNvGrpSpPr/>
          <p:nvPr/>
        </p:nvGrpSpPr>
        <p:grpSpPr>
          <a:xfrm>
            <a:off x="1684801" y="2979308"/>
            <a:ext cx="1509409" cy="761833"/>
            <a:chOff x="0" y="0"/>
            <a:chExt cx="1509408" cy="761832"/>
          </a:xfrm>
        </p:grpSpPr>
        <p:sp>
          <p:nvSpPr>
            <p:cNvPr id="409" name="Ovale"/>
            <p:cNvSpPr/>
            <p:nvPr/>
          </p:nvSpPr>
          <p:spPr>
            <a:xfrm>
              <a:off x="-1" y="-1"/>
              <a:ext cx="1509410" cy="761834"/>
            </a:xfrm>
            <a:prstGeom prst="ellipse">
              <a:avLst/>
            </a:prstGeom>
            <a:solidFill>
              <a:srgbClr val="F87F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algn="ctr"/>
            </a:p>
          </p:txBody>
        </p:sp>
        <p:sp>
          <p:nvSpPr>
            <p:cNvPr id="410" name="Availability"/>
            <p:cNvSpPr txBox="1"/>
            <p:nvPr/>
          </p:nvSpPr>
          <p:spPr>
            <a:xfrm>
              <a:off x="221047" y="262779"/>
              <a:ext cx="1067313" cy="236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algn="ctr">
                <a:defRPr i="1">
                  <a:solidFill>
                    <a:srgbClr val="FFFFFF"/>
                  </a:solidFill>
                  <a:latin typeface="Helvetica Neue"/>
                  <a:ea typeface="Helvetica Neue"/>
                  <a:cs typeface="Helvetica Neue"/>
                  <a:sym typeface="Helvetica Neue"/>
                </a:defRPr>
              </a:lvl1pPr>
            </a:lstStyle>
            <a:p>
              <a:pPr/>
              <a:r>
                <a:t>Availability</a:t>
              </a:r>
            </a:p>
          </p:txBody>
        </p:sp>
      </p:grpSp>
      <p:grpSp>
        <p:nvGrpSpPr>
          <p:cNvPr id="414" name="Google Shape;366;p30"/>
          <p:cNvGrpSpPr/>
          <p:nvPr/>
        </p:nvGrpSpPr>
        <p:grpSpPr>
          <a:xfrm>
            <a:off x="4485588" y="3409481"/>
            <a:ext cx="1509410" cy="761833"/>
            <a:chOff x="0" y="0"/>
            <a:chExt cx="1509408" cy="761832"/>
          </a:xfrm>
        </p:grpSpPr>
        <p:sp>
          <p:nvSpPr>
            <p:cNvPr id="412" name="Ovale"/>
            <p:cNvSpPr/>
            <p:nvPr/>
          </p:nvSpPr>
          <p:spPr>
            <a:xfrm>
              <a:off x="-1" y="-1"/>
              <a:ext cx="1509410" cy="761834"/>
            </a:xfrm>
            <a:prstGeom prst="ellipse">
              <a:avLst/>
            </a:prstGeom>
            <a:solidFill>
              <a:srgbClr val="F87F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algn="ctr"/>
            </a:p>
          </p:txBody>
        </p:sp>
        <p:sp>
          <p:nvSpPr>
            <p:cNvPr id="413" name="Acceptability"/>
            <p:cNvSpPr txBox="1"/>
            <p:nvPr/>
          </p:nvSpPr>
          <p:spPr>
            <a:xfrm>
              <a:off x="221047" y="262779"/>
              <a:ext cx="1067313" cy="236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algn="ctr">
                <a:defRPr i="1">
                  <a:solidFill>
                    <a:srgbClr val="FFFFFF"/>
                  </a:solidFill>
                  <a:latin typeface="Helvetica Neue"/>
                  <a:ea typeface="Helvetica Neue"/>
                  <a:cs typeface="Helvetica Neue"/>
                  <a:sym typeface="Helvetica Neue"/>
                </a:defRPr>
              </a:lvl1pPr>
            </a:lstStyle>
            <a:p>
              <a:pPr/>
              <a:r>
                <a:t>Acceptability</a:t>
              </a:r>
            </a:p>
          </p:txBody>
        </p:sp>
      </p:grpSp>
      <p:grpSp>
        <p:nvGrpSpPr>
          <p:cNvPr id="417" name="Google Shape;367;p30"/>
          <p:cNvGrpSpPr/>
          <p:nvPr/>
        </p:nvGrpSpPr>
        <p:grpSpPr>
          <a:xfrm>
            <a:off x="5902592" y="3028575"/>
            <a:ext cx="1494367" cy="761834"/>
            <a:chOff x="0" y="0"/>
            <a:chExt cx="1494366" cy="761832"/>
          </a:xfrm>
        </p:grpSpPr>
        <p:sp>
          <p:nvSpPr>
            <p:cNvPr id="415" name="Ovale"/>
            <p:cNvSpPr/>
            <p:nvPr/>
          </p:nvSpPr>
          <p:spPr>
            <a:xfrm>
              <a:off x="-1" y="-1"/>
              <a:ext cx="1494368" cy="761834"/>
            </a:xfrm>
            <a:prstGeom prst="ellipse">
              <a:avLst/>
            </a:prstGeom>
            <a:solidFill>
              <a:srgbClr val="F87F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algn="ctr"/>
            </a:p>
          </p:txBody>
        </p:sp>
        <p:sp>
          <p:nvSpPr>
            <p:cNvPr id="416" name="Safety"/>
            <p:cNvSpPr txBox="1"/>
            <p:nvPr/>
          </p:nvSpPr>
          <p:spPr>
            <a:xfrm>
              <a:off x="218844" y="262779"/>
              <a:ext cx="1056677" cy="236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algn="ctr">
                <a:defRPr i="1">
                  <a:solidFill>
                    <a:srgbClr val="FFFFFF"/>
                  </a:solidFill>
                  <a:latin typeface="Helvetica Neue"/>
                  <a:ea typeface="Helvetica Neue"/>
                  <a:cs typeface="Helvetica Neue"/>
                  <a:sym typeface="Helvetica Neue"/>
                </a:defRPr>
              </a:lvl1pPr>
            </a:lstStyle>
            <a:p>
              <a:pPr/>
              <a:r>
                <a:t>Safety</a:t>
              </a:r>
            </a:p>
          </p:txBody>
        </p:sp>
      </p:grpSp>
      <p:grpSp>
        <p:nvGrpSpPr>
          <p:cNvPr id="420" name="Google Shape;368;p30"/>
          <p:cNvGrpSpPr/>
          <p:nvPr/>
        </p:nvGrpSpPr>
        <p:grpSpPr>
          <a:xfrm>
            <a:off x="6529768" y="2214709"/>
            <a:ext cx="1656409" cy="761833"/>
            <a:chOff x="0" y="0"/>
            <a:chExt cx="1656408" cy="761832"/>
          </a:xfrm>
        </p:grpSpPr>
        <p:sp>
          <p:nvSpPr>
            <p:cNvPr id="418" name="Ovale"/>
            <p:cNvSpPr/>
            <p:nvPr/>
          </p:nvSpPr>
          <p:spPr>
            <a:xfrm>
              <a:off x="-1" y="-1"/>
              <a:ext cx="1656410" cy="761834"/>
            </a:xfrm>
            <a:prstGeom prst="ellipse">
              <a:avLst/>
            </a:prstGeom>
            <a:solidFill>
              <a:srgbClr val="F87F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algn="ctr"/>
            </a:p>
          </p:txBody>
        </p:sp>
        <p:sp>
          <p:nvSpPr>
            <p:cNvPr id="419" name="Sustainability"/>
            <p:cNvSpPr txBox="1"/>
            <p:nvPr/>
          </p:nvSpPr>
          <p:spPr>
            <a:xfrm>
              <a:off x="242574" y="262779"/>
              <a:ext cx="1171260" cy="236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25" tIns="19025" rIns="19025" bIns="19025" numCol="1" anchor="ctr">
              <a:spAutoFit/>
            </a:bodyPr>
            <a:lstStyle>
              <a:lvl1pPr algn="ctr">
                <a:defRPr i="1">
                  <a:solidFill>
                    <a:srgbClr val="FFFFFF"/>
                  </a:solidFill>
                  <a:latin typeface="Helvetica Neue"/>
                  <a:ea typeface="Helvetica Neue"/>
                  <a:cs typeface="Helvetica Neue"/>
                  <a:sym typeface="Helvetica Neue"/>
                </a:defRPr>
              </a:lvl1pPr>
            </a:lstStyle>
            <a:p>
              <a:pPr/>
              <a:r>
                <a:t>Sustainability</a:t>
              </a:r>
            </a:p>
          </p:txBody>
        </p:sp>
      </p:grpSp>
      <p:grpSp>
        <p:nvGrpSpPr>
          <p:cNvPr id="423" name="Google Shape;369;p30"/>
          <p:cNvGrpSpPr/>
          <p:nvPr/>
        </p:nvGrpSpPr>
        <p:grpSpPr>
          <a:xfrm>
            <a:off x="8157629" y="704026"/>
            <a:ext cx="2371347" cy="1625205"/>
            <a:chOff x="0" y="0"/>
            <a:chExt cx="2371345" cy="1625203"/>
          </a:xfrm>
        </p:grpSpPr>
        <p:sp>
          <p:nvSpPr>
            <p:cNvPr id="421" name="Rectangle aux angles arrondis"/>
            <p:cNvSpPr/>
            <p:nvPr/>
          </p:nvSpPr>
          <p:spPr>
            <a:xfrm>
              <a:off x="0" y="0"/>
              <a:ext cx="2371346" cy="1625204"/>
            </a:xfrm>
            <a:prstGeom prst="roundRect">
              <a:avLst>
                <a:gd name="adj" fmla="val 14254"/>
              </a:avLst>
            </a:prstGeom>
            <a:solidFill>
              <a:srgbClr val="FFFFFF"/>
            </a:solidFill>
            <a:ln w="12700" cap="flat">
              <a:solidFill>
                <a:schemeClr val="accent2"/>
              </a:solidFill>
              <a:prstDash val="solid"/>
              <a:round/>
            </a:ln>
            <a:effectLst/>
          </p:spPr>
          <p:txBody>
            <a:bodyPr wrap="square" lIns="45719" tIns="45719" rIns="45719" bIns="45719" numCol="1" anchor="ctr">
              <a:noAutofit/>
            </a:bodyPr>
            <a:lstStyle/>
            <a:p>
              <a:pPr/>
            </a:p>
          </p:txBody>
        </p:sp>
        <p:sp>
          <p:nvSpPr>
            <p:cNvPr id="422" name="Better Customer Experience"/>
            <p:cNvSpPr txBox="1"/>
            <p:nvPr/>
          </p:nvSpPr>
          <p:spPr>
            <a:xfrm>
              <a:off x="67849" y="100161"/>
              <a:ext cx="2235648" cy="1424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0" tIns="190500" rIns="190500" bIns="190500" numCol="1" anchor="ctr">
              <a:spAutoFit/>
            </a:bodyPr>
            <a:lstStyle>
              <a:lvl1pPr>
                <a:defRPr sz="2400">
                  <a:solidFill>
                    <a:srgbClr val="C00000"/>
                  </a:solidFill>
                  <a:latin typeface="Rockwell"/>
                  <a:ea typeface="Rockwell"/>
                  <a:cs typeface="Rockwell"/>
                  <a:sym typeface="Rockwell"/>
                </a:defRPr>
              </a:lvl1pPr>
            </a:lstStyle>
            <a:p>
              <a:pPr/>
              <a:r>
                <a:t>Better Customer Experience</a:t>
              </a:r>
            </a:p>
          </p:txBody>
        </p:sp>
      </p:grpSp>
      <p:sp>
        <p:nvSpPr>
          <p:cNvPr id="424" name="Google Shape;370;p30"/>
          <p:cNvSpPr/>
          <p:nvPr/>
        </p:nvSpPr>
        <p:spPr>
          <a:xfrm flipV="1">
            <a:off x="4467072" y="1646325"/>
            <a:ext cx="3649220" cy="524159"/>
          </a:xfrm>
          <a:prstGeom prst="line">
            <a:avLst/>
          </a:prstGeom>
          <a:ln w="38100" cap="rnd">
            <a:solidFill>
              <a:srgbClr val="000000">
                <a:alpha val="60000"/>
              </a:srgbClr>
            </a:solidFill>
            <a:prstDash val="dashDot"/>
            <a:tailEnd type="triangle"/>
          </a:ln>
        </p:spPr>
        <p:txBody>
          <a:bodyPr lIns="45719" rIns="45719"/>
          <a:lstStyle/>
          <a:p>
            <a:pPr/>
          </a:p>
        </p:txBody>
      </p:sp>
      <p:grpSp>
        <p:nvGrpSpPr>
          <p:cNvPr id="427" name="Google Shape;371;p30"/>
          <p:cNvGrpSpPr/>
          <p:nvPr/>
        </p:nvGrpSpPr>
        <p:grpSpPr>
          <a:xfrm>
            <a:off x="9269214" y="4376736"/>
            <a:ext cx="2371347" cy="1452836"/>
            <a:chOff x="0" y="0"/>
            <a:chExt cx="2371345" cy="1452835"/>
          </a:xfrm>
        </p:grpSpPr>
        <p:sp>
          <p:nvSpPr>
            <p:cNvPr id="425" name="Rectangle aux angles arrondis"/>
            <p:cNvSpPr/>
            <p:nvPr/>
          </p:nvSpPr>
          <p:spPr>
            <a:xfrm>
              <a:off x="0" y="72563"/>
              <a:ext cx="2371346" cy="1307709"/>
            </a:xfrm>
            <a:prstGeom prst="roundRect">
              <a:avLst>
                <a:gd name="adj" fmla="val 14254"/>
              </a:avLst>
            </a:prstGeom>
            <a:solidFill>
              <a:srgbClr val="FFFFFF"/>
            </a:solidFill>
            <a:ln w="12700" cap="flat">
              <a:solidFill>
                <a:schemeClr val="accent2"/>
              </a:solidFill>
              <a:prstDash val="solid"/>
              <a:round/>
            </a:ln>
            <a:effectLst/>
          </p:spPr>
          <p:txBody>
            <a:bodyPr wrap="square" lIns="45719" tIns="45719" rIns="45719" bIns="45719" numCol="1" anchor="ctr">
              <a:noAutofit/>
            </a:bodyPr>
            <a:lstStyle/>
            <a:p>
              <a:pPr/>
            </a:p>
          </p:txBody>
        </p:sp>
        <p:sp>
          <p:nvSpPr>
            <p:cNvPr id="426" name="Data &amp; Tools for Industry and Decision-makers"/>
            <p:cNvSpPr txBox="1"/>
            <p:nvPr/>
          </p:nvSpPr>
          <p:spPr>
            <a:xfrm>
              <a:off x="54594" y="0"/>
              <a:ext cx="2262158" cy="14528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90500" tIns="190500" rIns="190500" bIns="190500" numCol="1" anchor="ctr">
              <a:spAutoFit/>
            </a:bodyPr>
            <a:lstStyle>
              <a:lvl1pPr>
                <a:defRPr sz="1800">
                  <a:solidFill>
                    <a:srgbClr val="C00000"/>
                  </a:solidFill>
                  <a:latin typeface="Rockwell"/>
                  <a:ea typeface="Rockwell"/>
                  <a:cs typeface="Rockwell"/>
                  <a:sym typeface="Rockwell"/>
                </a:defRPr>
              </a:lvl1pPr>
            </a:lstStyle>
            <a:p>
              <a:pPr/>
              <a:r>
                <a:t>Data &amp; Tools for Industry and Decision-makers</a:t>
              </a:r>
            </a:p>
          </p:txBody>
        </p:sp>
      </p:grpSp>
      <p:sp>
        <p:nvSpPr>
          <p:cNvPr id="428" name="Google Shape;372;p30"/>
          <p:cNvSpPr/>
          <p:nvPr/>
        </p:nvSpPr>
        <p:spPr>
          <a:xfrm>
            <a:off x="8343218" y="5239932"/>
            <a:ext cx="754381" cy="1"/>
          </a:xfrm>
          <a:prstGeom prst="line">
            <a:avLst/>
          </a:prstGeom>
          <a:ln w="38100" cap="rnd">
            <a:solidFill>
              <a:srgbClr val="000000">
                <a:alpha val="60000"/>
              </a:srgbClr>
            </a:solidFill>
            <a:prstDash val="dashDot"/>
            <a:tailEnd type="triangle"/>
          </a:ln>
        </p:spPr>
        <p:txBody>
          <a:bodyPr lIns="45719" rIns="45719"/>
          <a:lstStyle/>
          <a:p>
            <a:pPr/>
          </a:p>
        </p:txBody>
      </p:sp>
      <p:grpSp>
        <p:nvGrpSpPr>
          <p:cNvPr id="431" name="Google Shape;373;p30"/>
          <p:cNvGrpSpPr/>
          <p:nvPr/>
        </p:nvGrpSpPr>
        <p:grpSpPr>
          <a:xfrm>
            <a:off x="4149573" y="1516629"/>
            <a:ext cx="635001" cy="1307708"/>
            <a:chOff x="0" y="0"/>
            <a:chExt cx="635000" cy="1307707"/>
          </a:xfrm>
        </p:grpSpPr>
        <p:sp>
          <p:nvSpPr>
            <p:cNvPr id="429" name="Google Shape;374;p30"/>
            <p:cNvSpPr/>
            <p:nvPr/>
          </p:nvSpPr>
          <p:spPr>
            <a:xfrm>
              <a:off x="-1" y="-1"/>
              <a:ext cx="635001" cy="1307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000000"/>
            </a:solidFill>
            <a:ln w="12700" cap="flat">
              <a:noFill/>
              <a:miter lim="400000"/>
            </a:ln>
            <a:effectLst>
              <a:outerShdw sx="100000" sy="100000" kx="0" ky="0" algn="b" rotWithShape="0" blurRad="25400" dist="12700" dir="5400000">
                <a:srgbClr val="000000">
                  <a:alpha val="49411"/>
                </a:srgbClr>
              </a:outerShdw>
            </a:effectLst>
          </p:spPr>
          <p:txBody>
            <a:bodyPr wrap="square" lIns="45719" tIns="45719" rIns="45719" bIns="45719" numCol="1" anchor="ctr">
              <a:noAutofit/>
            </a:bodyPr>
            <a:lstStyle/>
            <a:p>
              <a:pPr marR="63492">
                <a:defRPr sz="3500">
                  <a:latin typeface="Rockwell"/>
                  <a:ea typeface="Rockwell"/>
                  <a:cs typeface="Rockwell"/>
                  <a:sym typeface="Rockwell"/>
                </a:defRPr>
              </a:pPr>
            </a:p>
          </p:txBody>
        </p:sp>
        <p:pic>
          <p:nvPicPr>
            <p:cNvPr id="430" name="Google Shape;375;p30" descr="Google Shape;375;p30"/>
            <p:cNvPicPr>
              <a:picLocks noChangeAspect="1"/>
            </p:cNvPicPr>
            <p:nvPr/>
          </p:nvPicPr>
          <p:blipFill>
            <a:blip r:embed="rId2">
              <a:extLst/>
            </a:blip>
            <a:stretch>
              <a:fillRect/>
            </a:stretch>
          </p:blipFill>
          <p:spPr>
            <a:xfrm>
              <a:off x="41338" y="173474"/>
              <a:ext cx="552324" cy="980374"/>
            </a:xfrm>
            <a:prstGeom prst="rect">
              <a:avLst/>
            </a:prstGeom>
            <a:ln w="12700" cap="flat">
              <a:noFill/>
              <a:miter lim="400000"/>
            </a:ln>
            <a:effectLst/>
          </p:spPr>
        </p:pic>
      </p:grpSp>
      <p:sp>
        <p:nvSpPr>
          <p:cNvPr id="432" name="Google Shape;376;p30"/>
          <p:cNvSpPr/>
          <p:nvPr/>
        </p:nvSpPr>
        <p:spPr>
          <a:xfrm>
            <a:off x="2781404" y="2448898"/>
            <a:ext cx="1368182" cy="641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089" y="10863"/>
                  <a:pt x="7889" y="18063"/>
                  <a:pt x="0" y="21600"/>
                </a:cubicBezTo>
              </a:path>
            </a:pathLst>
          </a:custGeom>
          <a:ln w="38100" cap="rnd">
            <a:solidFill>
              <a:srgbClr val="FFFFFF">
                <a:alpha val="60000"/>
              </a:srgbClr>
            </a:solidFill>
            <a:prstDash val="dashDot"/>
          </a:ln>
        </p:spPr>
        <p:txBody>
          <a:bodyPr lIns="45719" rIns="45719"/>
          <a:lstStyle/>
          <a:p>
            <a:pPr>
              <a:defRPr sz="1200">
                <a:latin typeface="Rockwell"/>
                <a:ea typeface="Rockwell"/>
                <a:cs typeface="Rockwell"/>
                <a:sym typeface="Rockwell"/>
              </a:defRPr>
            </a:pPr>
          </a:p>
        </p:txBody>
      </p:sp>
      <p:sp>
        <p:nvSpPr>
          <p:cNvPr id="433" name="Google Shape;377;p30"/>
          <p:cNvSpPr/>
          <p:nvPr/>
        </p:nvSpPr>
        <p:spPr>
          <a:xfrm>
            <a:off x="3557706" y="2697504"/>
            <a:ext cx="591870" cy="620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10" y="16933"/>
                  <a:pt x="14510" y="9733"/>
                  <a:pt x="21600" y="0"/>
                </a:cubicBezTo>
              </a:path>
            </a:pathLst>
          </a:custGeom>
          <a:ln w="38100" cap="rnd">
            <a:solidFill>
              <a:srgbClr val="FFFFFF">
                <a:alpha val="60000"/>
              </a:srgbClr>
            </a:solidFill>
            <a:prstDash val="dashDot"/>
          </a:ln>
        </p:spPr>
        <p:txBody>
          <a:bodyPr lIns="45719" rIns="45719"/>
          <a:lstStyle/>
          <a:p>
            <a:pPr>
              <a:defRPr sz="1200">
                <a:latin typeface="Rockwell"/>
                <a:ea typeface="Rockwell"/>
                <a:cs typeface="Rockwell"/>
                <a:sym typeface="Rockwell"/>
              </a:defRPr>
            </a:pPr>
          </a:p>
        </p:txBody>
      </p:sp>
      <p:sp>
        <p:nvSpPr>
          <p:cNvPr id="434" name="Google Shape;378;p30"/>
          <p:cNvSpPr/>
          <p:nvPr/>
        </p:nvSpPr>
        <p:spPr>
          <a:xfrm flipV="1">
            <a:off x="4159917" y="2824331"/>
            <a:ext cx="133132" cy="500198"/>
          </a:xfrm>
          <a:prstGeom prst="line">
            <a:avLst/>
          </a:prstGeom>
          <a:ln w="38100" cap="rnd">
            <a:solidFill>
              <a:srgbClr val="FFFFFF">
                <a:alpha val="60000"/>
              </a:srgbClr>
            </a:solidFill>
            <a:prstDash val="dashDot"/>
            <a:tailEnd type="triangle"/>
          </a:ln>
        </p:spPr>
        <p:txBody>
          <a:bodyPr lIns="45719" rIns="45719"/>
          <a:lstStyle/>
          <a:p>
            <a:pPr/>
          </a:p>
        </p:txBody>
      </p:sp>
      <p:sp>
        <p:nvSpPr>
          <p:cNvPr id="435" name="Google Shape;379;p30"/>
          <p:cNvSpPr/>
          <p:nvPr/>
        </p:nvSpPr>
        <p:spPr>
          <a:xfrm>
            <a:off x="4475617" y="2824331"/>
            <a:ext cx="213968" cy="555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0944" y="15036"/>
                  <a:pt x="3744" y="7836"/>
                  <a:pt x="0" y="0"/>
                </a:cubicBezTo>
              </a:path>
            </a:pathLst>
          </a:custGeom>
          <a:ln w="38100" cap="rnd">
            <a:solidFill>
              <a:srgbClr val="FFFFFF">
                <a:alpha val="60000"/>
              </a:srgbClr>
            </a:solidFill>
            <a:prstDash val="dashDot"/>
          </a:ln>
        </p:spPr>
        <p:txBody>
          <a:bodyPr lIns="45719" rIns="45719"/>
          <a:lstStyle/>
          <a:p>
            <a:pPr>
              <a:defRPr sz="1200">
                <a:latin typeface="Rockwell"/>
                <a:ea typeface="Rockwell"/>
                <a:cs typeface="Rockwell"/>
                <a:sym typeface="Rockwell"/>
              </a:defRPr>
            </a:pPr>
          </a:p>
        </p:txBody>
      </p:sp>
      <p:sp>
        <p:nvSpPr>
          <p:cNvPr id="436" name="Google Shape;380;p30"/>
          <p:cNvSpPr/>
          <p:nvPr/>
        </p:nvSpPr>
        <p:spPr>
          <a:xfrm>
            <a:off x="4738342" y="2822580"/>
            <a:ext cx="650797" cy="530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496" y="16612"/>
                  <a:pt x="5296" y="9412"/>
                  <a:pt x="0" y="0"/>
                </a:cubicBezTo>
              </a:path>
            </a:pathLst>
          </a:custGeom>
          <a:ln w="38100" cap="rnd">
            <a:solidFill>
              <a:srgbClr val="FFFFFF">
                <a:alpha val="60000"/>
              </a:srgbClr>
            </a:solidFill>
            <a:prstDash val="dashDot"/>
          </a:ln>
        </p:spPr>
        <p:txBody>
          <a:bodyPr lIns="45719" rIns="45719"/>
          <a:lstStyle/>
          <a:p>
            <a:pPr>
              <a:defRPr sz="1200">
                <a:latin typeface="Rockwell"/>
                <a:ea typeface="Rockwell"/>
                <a:cs typeface="Rockwell"/>
                <a:sym typeface="Rockwell"/>
              </a:defRPr>
            </a:pPr>
          </a:p>
        </p:txBody>
      </p:sp>
      <p:sp>
        <p:nvSpPr>
          <p:cNvPr id="437" name="Google Shape;381;p30"/>
          <p:cNvSpPr/>
          <p:nvPr/>
        </p:nvSpPr>
        <p:spPr>
          <a:xfrm>
            <a:off x="4784573" y="2508339"/>
            <a:ext cx="1391952" cy="617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295" y="19601"/>
                  <a:pt x="6095" y="12401"/>
                  <a:pt x="0" y="0"/>
                </a:cubicBezTo>
              </a:path>
            </a:pathLst>
          </a:custGeom>
          <a:ln w="38100" cap="rnd">
            <a:solidFill>
              <a:srgbClr val="FFFFFF">
                <a:alpha val="60000"/>
              </a:srgbClr>
            </a:solidFill>
            <a:prstDash val="dashDot"/>
          </a:ln>
        </p:spPr>
        <p:txBody>
          <a:bodyPr lIns="45719" rIns="45719"/>
          <a:lstStyle/>
          <a:p>
            <a:pPr>
              <a:defRPr sz="1200">
                <a:latin typeface="Rockwell"/>
                <a:ea typeface="Rockwell"/>
                <a:cs typeface="Rockwell"/>
                <a:sym typeface="Rockwell"/>
              </a:defRPr>
            </a:pPr>
          </a:p>
        </p:txBody>
      </p:sp>
      <p:sp>
        <p:nvSpPr>
          <p:cNvPr id="438" name="Google Shape;382;p30"/>
          <p:cNvSpPr txBox="1"/>
          <p:nvPr/>
        </p:nvSpPr>
        <p:spPr>
          <a:xfrm>
            <a:off x="1771396" y="630298"/>
            <a:ext cx="7530581" cy="6629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3300">
                <a:solidFill>
                  <a:srgbClr val="FFFFFF"/>
                </a:solidFill>
                <a:latin typeface="Avenir Roman"/>
                <a:ea typeface="Avenir Roman"/>
                <a:cs typeface="Avenir Roman"/>
                <a:sym typeface="Avenir Roman"/>
              </a:defRPr>
            </a:lvl1pPr>
          </a:lstStyle>
          <a:p>
            <a:pPr/>
            <a:r>
              <a:t>Attributes</a:t>
            </a:r>
          </a:p>
        </p:txBody>
      </p:sp>
      <p:sp>
        <p:nvSpPr>
          <p:cNvPr id="439" name="Google Shape;383;p30"/>
          <p:cNvSpPr txBox="1"/>
          <p:nvPr>
            <p:ph type="title"/>
          </p:nvPr>
        </p:nvSpPr>
        <p:spPr>
          <a:xfrm>
            <a:off x="681921" y="53069"/>
            <a:ext cx="10058401" cy="1445102"/>
          </a:xfrm>
          <a:prstGeom prst="rect">
            <a:avLst/>
          </a:prstGeom>
        </p:spPr>
        <p:txBody>
          <a:bodyPr/>
          <a:lstStyle/>
          <a:p>
            <a:pPr>
              <a:defRPr b="1" sz="3600">
                <a:solidFill>
                  <a:srgbClr val="FFC000"/>
                </a:solidFill>
                <a:latin typeface="+mj-lt"/>
                <a:ea typeface="+mj-ea"/>
                <a:cs typeface="+mj-cs"/>
                <a:sym typeface="Arial"/>
              </a:defRPr>
            </a:pPr>
            <a:r>
              <a:t>ATTRIBUTES</a:t>
            </a:r>
            <a:r>
              <a:rPr b="0" sz="5400">
                <a:solidFill>
                  <a:srgbClr val="000000"/>
                </a:solidFill>
                <a:latin typeface="Rokkitt"/>
                <a:ea typeface="Rokkitt"/>
                <a:cs typeface="Rokkitt"/>
                <a:sym typeface="Rokkitt"/>
              </a:rP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itle 1"/>
          <p:cNvSpPr txBox="1"/>
          <p:nvPr>
            <p:ph type="title"/>
          </p:nvPr>
        </p:nvSpPr>
        <p:spPr>
          <a:xfrm>
            <a:off x="588433" y="587284"/>
            <a:ext cx="10972801" cy="793916"/>
          </a:xfrm>
          <a:prstGeom prst="rect">
            <a:avLst/>
          </a:prstGeom>
        </p:spPr>
        <p:txBody>
          <a:bodyPr/>
          <a:lstStyle/>
          <a:p>
            <a:pPr/>
            <a:r>
              <a:t>Elephants in the room</a:t>
            </a:r>
          </a:p>
        </p:txBody>
      </p:sp>
      <p:sp>
        <p:nvSpPr>
          <p:cNvPr id="442" name="Content Placeholder 2"/>
          <p:cNvSpPr txBox="1"/>
          <p:nvPr>
            <p:ph type="body" sz="half" idx="1"/>
          </p:nvPr>
        </p:nvSpPr>
        <p:spPr>
          <a:xfrm>
            <a:off x="335590" y="1494031"/>
            <a:ext cx="6105877" cy="3982770"/>
          </a:xfrm>
          <a:prstGeom prst="rect">
            <a:avLst/>
          </a:prstGeom>
        </p:spPr>
        <p:txBody>
          <a:bodyPr/>
          <a:lstStyle/>
          <a:p>
            <a:pPr/>
            <a:r>
              <a:t>Paratransit regulate or not? </a:t>
            </a:r>
          </a:p>
          <a:p>
            <a:pPr/>
            <a:r>
              <a:t>BRT vs. Paratransit</a:t>
            </a:r>
          </a:p>
          <a:p>
            <a:pPr/>
            <a:r>
              <a:t>Meaning of informality</a:t>
            </a:r>
          </a:p>
          <a:p>
            <a:pPr/>
            <a:r>
              <a:t>Public good/ Public data Ownership</a:t>
            </a:r>
          </a:p>
        </p:txBody>
      </p:sp>
      <p:sp>
        <p:nvSpPr>
          <p:cNvPr id="443" name="Text Placeholder 3"/>
          <p:cNvSpPr/>
          <p:nvPr>
            <p:ph type="body" idx="13"/>
          </p:nvPr>
        </p:nvSpPr>
        <p:spPr>
          <a:prstGeom prst="rect">
            <a:avLst/>
          </a:prstGeom>
        </p:spPr>
        <p:txBody>
          <a:bodyPr/>
          <a:lstStyle/>
          <a:p>
            <a:pPr marL="0" indent="0">
              <a:buClrTx/>
              <a:buSzTx/>
              <a:buFontTx/>
              <a:buNone/>
              <a:defRPr sz="1200"/>
            </a:pPr>
          </a:p>
        </p:txBody>
      </p:sp>
      <p:pic>
        <p:nvPicPr>
          <p:cNvPr id="444" name="Picture 2" descr="Picture 2"/>
          <p:cNvPicPr>
            <a:picLocks noChangeAspect="1"/>
          </p:cNvPicPr>
          <p:nvPr/>
        </p:nvPicPr>
        <p:blipFill>
          <a:blip r:embed="rId2">
            <a:extLst/>
          </a:blip>
          <a:stretch>
            <a:fillRect/>
          </a:stretch>
        </p:blipFill>
        <p:spPr>
          <a:xfrm>
            <a:off x="6280286" y="1665515"/>
            <a:ext cx="5471008" cy="410325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6" name="Google Shape;459;p39"/>
          <p:cNvSpPr txBox="1"/>
          <p:nvPr>
            <p:ph type="title"/>
          </p:nvPr>
        </p:nvSpPr>
        <p:spPr>
          <a:xfrm>
            <a:off x="1069847" y="484631"/>
            <a:ext cx="10058401" cy="952283"/>
          </a:xfrm>
          <a:prstGeom prst="rect">
            <a:avLst/>
          </a:prstGeom>
        </p:spPr>
        <p:txBody>
          <a:bodyPr/>
          <a:lstStyle>
            <a:lvl1pPr>
              <a:defRPr b="1" sz="3600">
                <a:solidFill>
                  <a:srgbClr val="FFC000"/>
                </a:solidFill>
                <a:latin typeface="+mj-lt"/>
                <a:ea typeface="+mj-ea"/>
                <a:cs typeface="+mj-cs"/>
                <a:sym typeface="Arial"/>
              </a:defRPr>
            </a:lvl1pPr>
          </a:lstStyle>
          <a:p>
            <a:pPr/>
            <a:r>
              <a:t>NEXT STEPS</a:t>
            </a:r>
          </a:p>
        </p:txBody>
      </p:sp>
      <p:sp>
        <p:nvSpPr>
          <p:cNvPr id="447" name="Google Shape;460;p39"/>
          <p:cNvSpPr txBox="1"/>
          <p:nvPr>
            <p:ph type="body" sz="half" idx="1"/>
          </p:nvPr>
        </p:nvSpPr>
        <p:spPr>
          <a:xfrm>
            <a:off x="1063751" y="1403603"/>
            <a:ext cx="4480707" cy="4561768"/>
          </a:xfrm>
          <a:prstGeom prst="rect">
            <a:avLst/>
          </a:prstGeom>
          <a:solidFill>
            <a:srgbClr val="FFFFFF">
              <a:alpha val="48000"/>
            </a:srgbClr>
          </a:solidFill>
        </p:spPr>
        <p:txBody>
          <a:bodyPr/>
          <a:lstStyle/>
          <a:p>
            <a:pPr marL="182879" indent="-227329">
              <a:spcBef>
                <a:spcPts val="0"/>
              </a:spcBef>
              <a:defRPr>
                <a:latin typeface="+mj-lt"/>
                <a:ea typeface="+mj-ea"/>
                <a:cs typeface="+mj-cs"/>
                <a:sym typeface="Arial"/>
              </a:defRPr>
            </a:pPr>
            <a:r>
              <a:t>Finalize GIS map and GTFS database</a:t>
            </a:r>
          </a:p>
          <a:p>
            <a:pPr marL="182879" indent="-227329">
              <a:defRPr>
                <a:latin typeface="+mj-lt"/>
                <a:ea typeface="+mj-ea"/>
                <a:cs typeface="+mj-cs"/>
                <a:sym typeface="Arial"/>
              </a:defRPr>
            </a:pPr>
            <a:r>
              <a:t>Organize a workshop on schematic mapping/ visualization </a:t>
            </a:r>
          </a:p>
          <a:p>
            <a:pPr marL="182879" indent="-227329">
              <a:defRPr>
                <a:latin typeface="+mj-lt"/>
                <a:ea typeface="+mj-ea"/>
                <a:cs typeface="+mj-cs"/>
                <a:sym typeface="Arial"/>
              </a:defRPr>
            </a:pPr>
            <a:r>
              <a:t>Hand over project to the city</a:t>
            </a:r>
          </a:p>
          <a:p>
            <a:pPr lvl="1" marL="457200" indent="-238125">
              <a:spcBef>
                <a:spcPts val="400"/>
              </a:spcBef>
              <a:defRPr>
                <a:latin typeface="+mj-lt"/>
                <a:ea typeface="+mj-ea"/>
                <a:cs typeface="+mj-cs"/>
                <a:sym typeface="Arial"/>
              </a:defRPr>
            </a:pPr>
            <a:r>
              <a:t>Capacity building for transport authority team on data collection, processing, maintaining, updating of data</a:t>
            </a:r>
          </a:p>
          <a:p>
            <a:pPr lvl="1" marL="457200" indent="-238125">
              <a:spcBef>
                <a:spcPts val="600"/>
              </a:spcBef>
              <a:defRPr>
                <a:latin typeface="+mj-lt"/>
                <a:ea typeface="+mj-ea"/>
                <a:cs typeface="+mj-cs"/>
                <a:sym typeface="Arial"/>
              </a:defRPr>
            </a:pPr>
            <a:r>
              <a:t>Support the city technically until city is comfortable with the process</a:t>
            </a:r>
          </a:p>
          <a:p>
            <a:pPr lvl="1" marL="457200" indent="-182879">
              <a:spcBef>
                <a:spcPts val="600"/>
              </a:spcBef>
              <a:defRPr>
                <a:latin typeface="+mj-lt"/>
                <a:ea typeface="+mj-ea"/>
                <a:cs typeface="+mj-cs"/>
                <a:sym typeface="Arial"/>
              </a:defRPr>
            </a:pPr>
            <a:r>
              <a:t>Temporal data and Adequacy parameters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4" name="Text Placeholder 3"/>
          <p:cNvSpPr txBox="1"/>
          <p:nvPr>
            <p:ph type="body" sz="quarter" idx="1"/>
          </p:nvPr>
        </p:nvSpPr>
        <p:spPr>
          <a:xfrm>
            <a:off x="588434" y="6407148"/>
            <a:ext cx="6105877" cy="383120"/>
          </a:xfrm>
          <a:prstGeom prst="rect">
            <a:avLst/>
          </a:prstGeom>
        </p:spPr>
        <p:txBody>
          <a:bodyPr lIns="0" tIns="0" rIns="0" bIns="0" anchor="ctr"/>
          <a:lstStyle/>
          <a:p>
            <a:pPr marL="0" indent="0">
              <a:buSzTx/>
              <a:buNone/>
              <a:defRPr sz="1200">
                <a:latin typeface="Rockwell"/>
                <a:ea typeface="Rockwell"/>
                <a:cs typeface="Rockwell"/>
                <a:sym typeface="Rockwell"/>
              </a:defRPr>
            </a:pPr>
          </a:p>
        </p:txBody>
      </p:sp>
      <p:sp>
        <p:nvSpPr>
          <p:cNvPr id="175" name="Title 1"/>
          <p:cNvSpPr txBox="1"/>
          <p:nvPr>
            <p:ph type="title"/>
          </p:nvPr>
        </p:nvSpPr>
        <p:spPr>
          <a:xfrm>
            <a:off x="0" y="2228246"/>
            <a:ext cx="12201877" cy="660096"/>
          </a:xfrm>
          <a:prstGeom prst="rect">
            <a:avLst/>
          </a:prstGeom>
          <a:solidFill>
            <a:srgbClr val="353232">
              <a:alpha val="99000"/>
            </a:srgbClr>
          </a:solidFill>
        </p:spPr>
        <p:txBody>
          <a:bodyPr/>
          <a:lstStyle>
            <a:lvl1pPr algn="ctr">
              <a:defRPr b="0" i="1" sz="3900"/>
            </a:lvl1pPr>
          </a:lstStyle>
          <a:p>
            <a:pPr/>
            <a:r>
              <a:t>   Why A Digital map?</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9" name="Google Shape;193;p24"/>
          <p:cNvSpPr txBox="1"/>
          <p:nvPr>
            <p:ph type="body" sz="half" idx="1"/>
          </p:nvPr>
        </p:nvSpPr>
        <p:spPr>
          <a:xfrm>
            <a:off x="0" y="1165887"/>
            <a:ext cx="5086350" cy="5577814"/>
          </a:xfrm>
          <a:prstGeom prst="rect">
            <a:avLst/>
          </a:prstGeom>
          <a:solidFill>
            <a:srgbClr val="D8D8D8">
              <a:alpha val="62745"/>
            </a:srgbClr>
          </a:solidFill>
        </p:spPr>
        <p:txBody>
          <a:bodyPr/>
          <a:lstStyle/>
          <a:p>
            <a:pPr>
              <a:buSzPts val="3200"/>
              <a:defRPr sz="3200"/>
            </a:pPr>
            <a:r>
              <a:t>Addis Ababa is the largest city in Ethiopia</a:t>
            </a:r>
          </a:p>
          <a:p>
            <a:pPr>
              <a:buSzPts val="3200"/>
              <a:defRPr sz="3200"/>
            </a:pPr>
            <a:r>
              <a:t>Population of 3.2 million people</a:t>
            </a:r>
          </a:p>
          <a:p>
            <a:pPr>
              <a:buSzPts val="3200"/>
              <a:defRPr sz="3200"/>
            </a:pPr>
            <a:r>
              <a:t>Growing urban population </a:t>
            </a:r>
          </a:p>
          <a:p>
            <a:pPr>
              <a:buSzPts val="3200"/>
              <a:defRPr sz="3200"/>
            </a:pPr>
            <a:r>
              <a:t>Currently 96% of the population walk and use public transport and only 4% use private vehicles</a:t>
            </a:r>
          </a:p>
        </p:txBody>
      </p:sp>
      <p:sp>
        <p:nvSpPr>
          <p:cNvPr id="180" name="Title 1"/>
          <p:cNvSpPr txBox="1"/>
          <p:nvPr>
            <p:ph type="title"/>
          </p:nvPr>
        </p:nvSpPr>
        <p:spPr>
          <a:xfrm>
            <a:off x="341583" y="390964"/>
            <a:ext cx="10058401" cy="637736"/>
          </a:xfrm>
          <a:prstGeom prst="rect">
            <a:avLst/>
          </a:prstGeom>
          <a:solidFill>
            <a:srgbClr val="808080"/>
          </a:solidFill>
        </p:spPr>
        <p:txBody>
          <a:bodyPr/>
          <a:lstStyle>
            <a:lvl1pPr>
              <a:defRPr b="1" sz="3600">
                <a:solidFill>
                  <a:srgbClr val="FFC000"/>
                </a:solidFill>
                <a:latin typeface="+mj-lt"/>
                <a:ea typeface="+mj-ea"/>
                <a:cs typeface="+mj-cs"/>
                <a:sym typeface="Arial"/>
              </a:defRPr>
            </a:lvl1pPr>
          </a:lstStyle>
          <a:p>
            <a:pPr/>
            <a:r>
              <a:t>One of the Fastest Growing Cities in Africa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4" name="Text Placeholder 3"/>
          <p:cNvSpPr txBox="1"/>
          <p:nvPr>
            <p:ph type="body" sz="quarter" idx="1"/>
          </p:nvPr>
        </p:nvSpPr>
        <p:spPr>
          <a:xfrm>
            <a:off x="588434" y="6407148"/>
            <a:ext cx="6105877" cy="383120"/>
          </a:xfrm>
          <a:prstGeom prst="rect">
            <a:avLst/>
          </a:prstGeom>
        </p:spPr>
        <p:txBody>
          <a:bodyPr lIns="0" tIns="0" rIns="0" bIns="0" anchor="ctr"/>
          <a:lstStyle/>
          <a:p>
            <a:pPr marL="0" indent="0">
              <a:buSzTx/>
              <a:buNone/>
              <a:defRPr sz="1200">
                <a:latin typeface="Rockwell"/>
                <a:ea typeface="Rockwell"/>
                <a:cs typeface="Rockwell"/>
                <a:sym typeface="Rockwell"/>
              </a:defRPr>
            </a:pPr>
          </a:p>
        </p:txBody>
      </p:sp>
      <p:sp>
        <p:nvSpPr>
          <p:cNvPr id="185" name="Title 1"/>
          <p:cNvSpPr txBox="1"/>
          <p:nvPr>
            <p:ph type="title"/>
          </p:nvPr>
        </p:nvSpPr>
        <p:spPr>
          <a:xfrm>
            <a:off x="0" y="2228247"/>
            <a:ext cx="12201877" cy="563939"/>
          </a:xfrm>
          <a:prstGeom prst="rect">
            <a:avLst/>
          </a:prstGeom>
          <a:solidFill>
            <a:srgbClr val="353232"/>
          </a:solidFill>
        </p:spPr>
        <p:txBody>
          <a:bodyPr/>
          <a:lstStyle>
            <a:lvl1pPr algn="ctr" defTabSz="786384">
              <a:defRPr b="0" i="1" sz="3354"/>
            </a:lvl1pPr>
          </a:lstStyle>
          <a:p>
            <a:pPr/>
            <a:r>
              <a:t>   Why A Digital map?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9" name="Title 1"/>
          <p:cNvSpPr txBox="1"/>
          <p:nvPr>
            <p:ph type="title"/>
          </p:nvPr>
        </p:nvSpPr>
        <p:spPr>
          <a:xfrm>
            <a:off x="240089" y="277955"/>
            <a:ext cx="5855911" cy="1207945"/>
          </a:xfrm>
          <a:prstGeom prst="rect">
            <a:avLst/>
          </a:prstGeom>
        </p:spPr>
        <p:txBody>
          <a:bodyPr/>
          <a:lstStyle/>
          <a:p>
            <a:pPr/>
            <a:r>
              <a:t>What has the city been doing?</a:t>
            </a:r>
          </a:p>
        </p:txBody>
      </p:sp>
      <p:sp>
        <p:nvSpPr>
          <p:cNvPr id="190" name="Content Placeholder 2"/>
          <p:cNvSpPr txBox="1"/>
          <p:nvPr>
            <p:ph type="body" sz="half" idx="1"/>
          </p:nvPr>
        </p:nvSpPr>
        <p:spPr>
          <a:xfrm>
            <a:off x="240089" y="1401019"/>
            <a:ext cx="4201283" cy="5091012"/>
          </a:xfrm>
          <a:prstGeom prst="rect">
            <a:avLst/>
          </a:prstGeom>
          <a:solidFill>
            <a:srgbClr val="FFFFFF">
              <a:alpha val="55000"/>
            </a:srgbClr>
          </a:solidFill>
        </p:spPr>
        <p:txBody>
          <a:bodyPr/>
          <a:lstStyle/>
          <a:p>
            <a:pPr>
              <a:buSzPts val="2400"/>
              <a:defRPr sz="2400"/>
            </a:pPr>
            <a:r>
              <a:t>Restructuring transport sector and focusing on improving public transport and active mobility </a:t>
            </a:r>
          </a:p>
          <a:p>
            <a:pPr>
              <a:buSzPts val="2400"/>
              <a:defRPr sz="2400"/>
            </a:pPr>
            <a:r>
              <a:t>Launch of Addis Ababa Road Safety Strategy </a:t>
            </a:r>
          </a:p>
          <a:p>
            <a:pPr>
              <a:buSzPts val="2400"/>
              <a:defRPr sz="2400"/>
            </a:pPr>
            <a:r>
              <a:t>Introducing mass transit i.e. LRT, BRT</a:t>
            </a:r>
          </a:p>
          <a:p>
            <a:pPr>
              <a:buSzPts val="2400"/>
              <a:defRPr sz="2400"/>
            </a:pPr>
            <a:r>
              <a:t>Procuring more locally assembled buses- where do we deploy these buses?</a:t>
            </a:r>
          </a:p>
        </p:txBody>
      </p:sp>
      <p:sp>
        <p:nvSpPr>
          <p:cNvPr id="191" name="Text Placeholder 3"/>
          <p:cNvSpPr/>
          <p:nvPr>
            <p:ph type="body" idx="13"/>
          </p:nvPr>
        </p:nvSpPr>
        <p:spPr>
          <a:prstGeom prst="rect">
            <a:avLst/>
          </a:prstGeom>
        </p:spPr>
        <p:txBody>
          <a:bodyPr/>
          <a:lstStyle/>
          <a:p>
            <a:pPr marL="0" indent="0">
              <a:buClrTx/>
              <a:buSzTx/>
              <a:buFontTx/>
              <a:buNone/>
              <a:defRPr sz="1200"/>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xfrm>
            <a:off x="609599" y="314488"/>
            <a:ext cx="6084713" cy="793917"/>
          </a:xfrm>
          <a:prstGeom prst="rect">
            <a:avLst/>
          </a:prstGeom>
        </p:spPr>
        <p:txBody>
          <a:bodyPr/>
          <a:lstStyle/>
          <a:p>
            <a:pPr/>
            <a:r>
              <a:t>DATA! DATA! DATA!</a:t>
            </a:r>
          </a:p>
        </p:txBody>
      </p:sp>
      <p:sp>
        <p:nvSpPr>
          <p:cNvPr id="196" name="Content Placeholder 2"/>
          <p:cNvSpPr txBox="1"/>
          <p:nvPr>
            <p:ph type="body" sz="half" idx="1"/>
          </p:nvPr>
        </p:nvSpPr>
        <p:spPr>
          <a:xfrm>
            <a:off x="471537" y="1068552"/>
            <a:ext cx="5624463" cy="4892855"/>
          </a:xfrm>
          <a:prstGeom prst="rect">
            <a:avLst/>
          </a:prstGeom>
        </p:spPr>
        <p:txBody>
          <a:bodyPr/>
          <a:lstStyle/>
          <a:p>
            <a:pPr>
              <a:buSzPts val="2400"/>
              <a:defRPr sz="2400"/>
            </a:pPr>
            <a:r>
              <a:t>Hard to make effective decision with little or no data </a:t>
            </a:r>
            <a:r>
              <a:rPr i="1"/>
              <a:t>i.e. demand and supply</a:t>
            </a:r>
            <a:endParaRPr i="1"/>
          </a:p>
          <a:p>
            <a:pPr>
              <a:buSzPts val="2400"/>
              <a:defRPr sz="2400"/>
            </a:pPr>
            <a:r>
              <a:t>Transport planners and operators are facing challenges when improving or integrating different modes of transport </a:t>
            </a:r>
            <a:r>
              <a:rPr i="1"/>
              <a:t>i.e. BRT and paratransit</a:t>
            </a:r>
            <a:endParaRPr i="1"/>
          </a:p>
          <a:p>
            <a:pPr>
              <a:buSzPts val="2400"/>
              <a:defRPr sz="2400"/>
            </a:pPr>
            <a:r>
              <a:t>Currently data is collected manually which makes it difficult to update the data collected, visualize all the data in one platform and represent spatial information</a:t>
            </a:r>
          </a:p>
        </p:txBody>
      </p:sp>
      <p:sp>
        <p:nvSpPr>
          <p:cNvPr id="197" name="Text Placeholder 3"/>
          <p:cNvSpPr/>
          <p:nvPr>
            <p:ph type="body" idx="13"/>
          </p:nvPr>
        </p:nvSpPr>
        <p:spPr>
          <a:prstGeom prst="rect">
            <a:avLst/>
          </a:prstGeom>
        </p:spPr>
        <p:txBody>
          <a:bodyPr/>
          <a:lstStyle/>
          <a:p>
            <a:pPr marL="0" indent="0">
              <a:buClrTx/>
              <a:buSzTx/>
              <a:buFontTx/>
              <a:buNone/>
              <a:defRPr sz="1200"/>
            </a:pPr>
          </a:p>
        </p:txBody>
      </p:sp>
      <p:pic>
        <p:nvPicPr>
          <p:cNvPr id="198" name="Google Shape;143;p19" descr="Google Shape;143;p19"/>
          <p:cNvPicPr>
            <a:picLocks noChangeAspect="1"/>
          </p:cNvPicPr>
          <p:nvPr/>
        </p:nvPicPr>
        <p:blipFill>
          <a:blip r:embed="rId3">
            <a:extLst/>
          </a:blip>
          <a:stretch>
            <a:fillRect/>
          </a:stretch>
        </p:blipFill>
        <p:spPr>
          <a:xfrm>
            <a:off x="6498771" y="711446"/>
            <a:ext cx="5355772" cy="5411769"/>
          </a:xfrm>
          <a:prstGeom prst="rect">
            <a:avLst/>
          </a:prstGeom>
          <a:ln w="3175">
            <a:solidFill>
              <a:schemeClr val="accent1"/>
            </a:solidFill>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Google Shape;149;p20" descr="Google Shape;149;p20"/>
          <p:cNvPicPr>
            <a:picLocks noChangeAspect="1"/>
          </p:cNvPicPr>
          <p:nvPr/>
        </p:nvPicPr>
        <p:blipFill>
          <a:blip r:embed="rId2">
            <a:extLst/>
          </a:blip>
          <a:stretch>
            <a:fillRect/>
          </a:stretch>
        </p:blipFill>
        <p:spPr>
          <a:xfrm>
            <a:off x="609600" y="1169054"/>
            <a:ext cx="11146971" cy="4839860"/>
          </a:xfrm>
          <a:prstGeom prst="rect">
            <a:avLst/>
          </a:prstGeom>
          <a:ln w="12700">
            <a:miter lim="400000"/>
          </a:ln>
        </p:spPr>
      </p:pic>
      <p:sp>
        <p:nvSpPr>
          <p:cNvPr id="203" name="Title 1"/>
          <p:cNvSpPr txBox="1"/>
          <p:nvPr>
            <p:ph type="title"/>
          </p:nvPr>
        </p:nvSpPr>
        <p:spPr>
          <a:xfrm>
            <a:off x="609600" y="274636"/>
            <a:ext cx="10972800" cy="793917"/>
          </a:xfrm>
          <a:prstGeom prst="rect">
            <a:avLst/>
          </a:prstGeom>
        </p:spPr>
        <p:txBody>
          <a:bodyPr/>
          <a:lstStyle>
            <a:lvl1pPr>
              <a:defRPr sz="3200">
                <a:solidFill>
                  <a:srgbClr val="404040"/>
                </a:solidFill>
                <a:latin typeface="+mj-lt"/>
                <a:ea typeface="+mj-ea"/>
                <a:cs typeface="+mj-cs"/>
                <a:sym typeface="Arial"/>
              </a:defRPr>
            </a:lvl1pPr>
          </a:lstStyle>
          <a:p>
            <a:pPr/>
            <a:r>
              <a:t>Trip Planning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07" name="Google Shape;136;p18"/>
          <p:cNvGrpSpPr/>
          <p:nvPr/>
        </p:nvGrpSpPr>
        <p:grpSpPr>
          <a:xfrm>
            <a:off x="266698" y="1245108"/>
            <a:ext cx="5301346" cy="5433040"/>
            <a:chOff x="0" y="0"/>
            <a:chExt cx="5301344" cy="5433039"/>
          </a:xfrm>
        </p:grpSpPr>
        <p:sp>
          <p:nvSpPr>
            <p:cNvPr id="205" name="Rectangle"/>
            <p:cNvSpPr/>
            <p:nvPr/>
          </p:nvSpPr>
          <p:spPr>
            <a:xfrm>
              <a:off x="0" y="0"/>
              <a:ext cx="5301345" cy="4682164"/>
            </a:xfrm>
            <a:prstGeom prst="rect">
              <a:avLst/>
            </a:prstGeom>
            <a:solidFill>
              <a:srgbClr val="E2E2E2">
                <a:alpha val="80000"/>
              </a:srgbClr>
            </a:solidFill>
            <a:ln w="12700" cap="flat">
              <a:noFill/>
              <a:miter lim="400000"/>
            </a:ln>
            <a:effectLst/>
          </p:spPr>
          <p:txBody>
            <a:bodyPr wrap="square" lIns="45719" tIns="45719" rIns="45719" bIns="45719" numCol="1" anchor="t">
              <a:noAutofit/>
            </a:bodyPr>
            <a:lstStyle/>
            <a:p>
              <a:pPr marL="74928" indent="-74928">
                <a:lnSpc>
                  <a:spcPct val="90000"/>
                </a:lnSpc>
                <a:spcBef>
                  <a:spcPts val="1200"/>
                </a:spcBef>
                <a:defRPr sz="2000">
                  <a:latin typeface="Rockwell"/>
                  <a:ea typeface="Rockwell"/>
                  <a:cs typeface="Rockwell"/>
                  <a:sym typeface="Rockwell"/>
                </a:defRPr>
              </a:pPr>
            </a:p>
          </p:txBody>
        </p:sp>
        <p:sp>
          <p:nvSpPr>
            <p:cNvPr id="206" name="Wealth of data that already exists but not in the “right” format…"/>
            <p:cNvSpPr txBox="1"/>
            <p:nvPr/>
          </p:nvSpPr>
          <p:spPr>
            <a:xfrm>
              <a:off x="0" y="0"/>
              <a:ext cx="5301345" cy="5433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marL="182879" indent="-182879">
                <a:lnSpc>
                  <a:spcPct val="90000"/>
                </a:lnSpc>
                <a:buClr>
                  <a:srgbClr val="000000"/>
                </a:buClr>
                <a:buSzPts val="3200"/>
                <a:buFont typeface="Helvetica"/>
                <a:buChar char="▪"/>
                <a:defRPr sz="3200">
                  <a:latin typeface="Rockwell"/>
                  <a:ea typeface="Rockwell"/>
                  <a:cs typeface="Rockwell"/>
                  <a:sym typeface="Rockwell"/>
                </a:defRPr>
              </a:pPr>
              <a:r>
                <a:t>Wealth of data that already exists but not in the “right” format </a:t>
              </a:r>
              <a:endParaRPr sz="2400"/>
            </a:p>
            <a:p>
              <a:pPr marL="182879" indent="-182879">
                <a:lnSpc>
                  <a:spcPct val="90000"/>
                </a:lnSpc>
                <a:spcBef>
                  <a:spcPts val="1200"/>
                </a:spcBef>
                <a:buClr>
                  <a:srgbClr val="000000"/>
                </a:buClr>
                <a:buSzPts val="3200"/>
                <a:buFont typeface="Helvetica"/>
                <a:buChar char="▪"/>
                <a:defRPr sz="3200">
                  <a:latin typeface="Rockwell"/>
                  <a:ea typeface="Rockwell"/>
                  <a:cs typeface="Rockwell"/>
                  <a:sym typeface="Rockwell"/>
                </a:defRPr>
              </a:pPr>
              <a:r>
                <a:t>Better understand paratransit patterns</a:t>
              </a:r>
              <a:endParaRPr sz="2400"/>
            </a:p>
            <a:p>
              <a:pPr marL="182879" indent="-182879">
                <a:lnSpc>
                  <a:spcPct val="90000"/>
                </a:lnSpc>
                <a:spcBef>
                  <a:spcPts val="1200"/>
                </a:spcBef>
                <a:buClr>
                  <a:srgbClr val="000000"/>
                </a:buClr>
                <a:buSzPts val="3200"/>
                <a:buFont typeface="Helvetica"/>
                <a:buChar char="▪"/>
                <a:defRPr sz="3200">
                  <a:latin typeface="Rockwell"/>
                  <a:ea typeface="Rockwell"/>
                  <a:cs typeface="Rockwell"/>
                  <a:sym typeface="Rockwell"/>
                </a:defRPr>
              </a:pPr>
              <a:r>
                <a:t>Route planning/allocation &amp; Service Improvement</a:t>
              </a:r>
              <a:endParaRPr sz="2400"/>
            </a:p>
            <a:p>
              <a:pPr marL="182879" indent="-182879">
                <a:lnSpc>
                  <a:spcPct val="90000"/>
                </a:lnSpc>
                <a:spcBef>
                  <a:spcPts val="1200"/>
                </a:spcBef>
                <a:buClr>
                  <a:srgbClr val="000000"/>
                </a:buClr>
                <a:buSzPts val="3200"/>
                <a:buFont typeface="Helvetica"/>
                <a:buChar char="▪"/>
                <a:defRPr sz="3200">
                  <a:latin typeface="Rockwell"/>
                  <a:ea typeface="Rockwell"/>
                  <a:cs typeface="Rockwell"/>
                  <a:sym typeface="Rockwell"/>
                </a:defRPr>
              </a:pPr>
              <a:r>
                <a:t>Way to come together for decision making </a:t>
              </a:r>
              <a:endParaRPr sz="2400"/>
            </a:p>
          </p:txBody>
        </p:sp>
      </p:grpSp>
      <p:grpSp>
        <p:nvGrpSpPr>
          <p:cNvPr id="210" name="Google Shape;135;p18"/>
          <p:cNvGrpSpPr/>
          <p:nvPr/>
        </p:nvGrpSpPr>
        <p:grpSpPr>
          <a:xfrm>
            <a:off x="-1" y="-69450"/>
            <a:ext cx="7102931" cy="1091400"/>
            <a:chOff x="0" y="0"/>
            <a:chExt cx="7102929" cy="1091398"/>
          </a:xfrm>
        </p:grpSpPr>
        <p:sp>
          <p:nvSpPr>
            <p:cNvPr id="208" name="Rectangle"/>
            <p:cNvSpPr/>
            <p:nvPr/>
          </p:nvSpPr>
          <p:spPr>
            <a:xfrm>
              <a:off x="0" y="69449"/>
              <a:ext cx="7102930" cy="952501"/>
            </a:xfrm>
            <a:prstGeom prst="rect">
              <a:avLst/>
            </a:prstGeom>
            <a:solidFill>
              <a:srgbClr val="808080"/>
            </a:solidFill>
            <a:ln w="12700" cap="flat">
              <a:noFill/>
              <a:miter lim="400000"/>
            </a:ln>
            <a:effectLst/>
          </p:spPr>
          <p:txBody>
            <a:bodyPr wrap="square" lIns="45719" tIns="45719" rIns="45719" bIns="45719" numCol="1" anchor="ctr">
              <a:noAutofit/>
            </a:bodyPr>
            <a:lstStyle/>
            <a:p>
              <a:pPr>
                <a:lnSpc>
                  <a:spcPct val="90000"/>
                </a:lnSpc>
              </a:pPr>
            </a:p>
          </p:txBody>
        </p:sp>
        <p:sp>
          <p:nvSpPr>
            <p:cNvPr id="209" name="Main Reasons for Digital Public Transport Data"/>
            <p:cNvSpPr txBox="1"/>
            <p:nvPr/>
          </p:nvSpPr>
          <p:spPr>
            <a:xfrm>
              <a:off x="0" y="0"/>
              <a:ext cx="7102930" cy="1091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nSpc>
                  <a:spcPct val="90000"/>
                </a:lnSpc>
                <a:defRPr b="1" sz="3600">
                  <a:solidFill>
                    <a:srgbClr val="FFC000"/>
                  </a:solidFill>
                </a:defRPr>
              </a:lvl1pPr>
            </a:lstStyle>
            <a:p>
              <a:pPr/>
              <a:r>
                <a:t>Main Reasons for Digital Public Transport Data</a:t>
              </a: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A7A7A7"/>
      </a:dk2>
      <a:lt2>
        <a:srgbClr val="535353"/>
      </a:lt2>
      <a:accent1>
        <a:srgbClr val="D34817"/>
      </a:accent1>
      <a:accent2>
        <a:srgbClr val="9B2D1F"/>
      </a:accent2>
      <a:accent3>
        <a:srgbClr val="A28E6A"/>
      </a:accent3>
      <a:accent4>
        <a:srgbClr val="956251"/>
      </a:accent4>
      <a:accent5>
        <a:srgbClr val="918485"/>
      </a:accent5>
      <a:accent6>
        <a:srgbClr val="855D5D"/>
      </a:accent6>
      <a:hlink>
        <a:srgbClr val="0000FF"/>
      </a:hlink>
      <a:folHlink>
        <a:srgbClr val="FF00FF"/>
      </a:folHlink>
    </a:clrScheme>
    <a:fontScheme name="Wood Type">
      <a:majorFont>
        <a:latin typeface="Arial"/>
        <a:ea typeface="Arial"/>
        <a:cs typeface="Arial"/>
      </a:majorFont>
      <a:minorFont>
        <a:latin typeface="Helvetica"/>
        <a:ea typeface="Helvetica"/>
        <a:cs typeface="Helvetica"/>
      </a:minorFont>
    </a:fontScheme>
    <a:fmtScheme name="Wood Typ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A7A7A7"/>
      </a:dk2>
      <a:lt2>
        <a:srgbClr val="535353"/>
      </a:lt2>
      <a:accent1>
        <a:srgbClr val="D34817"/>
      </a:accent1>
      <a:accent2>
        <a:srgbClr val="9B2D1F"/>
      </a:accent2>
      <a:accent3>
        <a:srgbClr val="A28E6A"/>
      </a:accent3>
      <a:accent4>
        <a:srgbClr val="956251"/>
      </a:accent4>
      <a:accent5>
        <a:srgbClr val="918485"/>
      </a:accent5>
      <a:accent6>
        <a:srgbClr val="855D5D"/>
      </a:accent6>
      <a:hlink>
        <a:srgbClr val="0000FF"/>
      </a:hlink>
      <a:folHlink>
        <a:srgbClr val="FF00FF"/>
      </a:folHlink>
    </a:clrScheme>
    <a:fontScheme name="Wood Type">
      <a:majorFont>
        <a:latin typeface="Arial"/>
        <a:ea typeface="Arial"/>
        <a:cs typeface="Arial"/>
      </a:majorFont>
      <a:minorFont>
        <a:latin typeface="Helvetica"/>
        <a:ea typeface="Helvetica"/>
        <a:cs typeface="Helvetica"/>
      </a:minorFont>
    </a:fontScheme>
    <a:fmtScheme name="Wood Typ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