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2" r:id="rId5"/>
    <p:sldId id="261" r:id="rId6"/>
    <p:sldId id="266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8" r:id="rId16"/>
    <p:sldId id="283" r:id="rId17"/>
    <p:sldId id="264" r:id="rId18"/>
    <p:sldId id="284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0523-9D63-4F69-8219-52434F811D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CF32-5973-47A9-99AF-E39A44ACA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959EC-E1F7-47E2-9C76-02B16B13BFA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4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959EC-E1F7-47E2-9C76-02B16B13BFA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3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5555-BED5-486D-9A04-4FBF14F6B6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BEF4-7614-482F-A4D8-E5260ED2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HODWO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.P.R.T.U.xlsx" TargetMode="External"/><Relationship Id="rId2" Type="http://schemas.openxmlformats.org/officeDocument/2006/relationships/hyperlink" Target="Monthly%20Rev%20Kwame%202018.xl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CH%20PRINT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38986"/>
            <a:ext cx="8610599" cy="3399927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DATA COLLECTION FOR PLANNING AND MANAGEMENT</a:t>
            </a:r>
            <a:endParaRPr lang="en-GB" sz="5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z="2800" smtClean="0"/>
              <a:pPr/>
              <a:t>1</a:t>
            </a:fld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65" y="990600"/>
            <a:ext cx="2718707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4647" y="243915"/>
            <a:ext cx="7946334" cy="779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Trebuchet MS" panose="020B0603020202020204" pitchFamily="34" charset="0"/>
              </a:rPr>
              <a:t>DEPARTMENT OF TRANSPORT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56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4584" y="3591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MANHYIA SUB-METRO MAP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21489" b="21295"/>
          <a:stretch/>
        </p:blipFill>
        <p:spPr>
          <a:xfrm>
            <a:off x="899593" y="618550"/>
            <a:ext cx="6760739" cy="62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"/>
            <a:ext cx="6858000" cy="656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21877" b="20776"/>
          <a:stretch/>
        </p:blipFill>
        <p:spPr>
          <a:xfrm>
            <a:off x="1603898" y="620690"/>
            <a:ext cx="1484790" cy="1804827"/>
          </a:xfrm>
          <a:prstGeom prst="rect">
            <a:avLst/>
          </a:prstGeom>
        </p:spPr>
      </p:pic>
      <p:sp>
        <p:nvSpPr>
          <p:cNvPr id="17" name="Striped Right Arrow 16"/>
          <p:cNvSpPr/>
          <p:nvPr/>
        </p:nvSpPr>
        <p:spPr>
          <a:xfrm rot="2390971">
            <a:off x="2381357" y="2154573"/>
            <a:ext cx="432048" cy="316607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riped Right Arrow 17"/>
          <p:cNvSpPr/>
          <p:nvPr/>
        </p:nvSpPr>
        <p:spPr>
          <a:xfrm rot="2390971">
            <a:off x="2758709" y="2573311"/>
            <a:ext cx="432048" cy="316607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7574" y="35915"/>
            <a:ext cx="615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AIRPORT ROUNDABOUT STATION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04" y="4529713"/>
            <a:ext cx="1257300" cy="22631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195737" y="1844826"/>
            <a:ext cx="246968" cy="3239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31779"/>
          <a:stretch/>
        </p:blipFill>
        <p:spPr>
          <a:xfrm>
            <a:off x="3113106" y="980730"/>
            <a:ext cx="4713315" cy="54625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"/>
            <a:ext cx="6858000" cy="656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574" y="35915"/>
            <a:ext cx="615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AIRPORT ROUNDABOUT STATION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58406"/>
            <a:ext cx="6453336" cy="60829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"/>
            <a:ext cx="6858000" cy="6562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574" y="35915"/>
            <a:ext cx="615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AIRPORT ROUNDABOUT STATION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8238"/>
            <a:ext cx="6453336" cy="60829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"/>
            <a:ext cx="6858000" cy="6562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574" y="35915"/>
            <a:ext cx="615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DRIVER’S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8956"/>
          <a:stretch/>
        </p:blipFill>
        <p:spPr>
          <a:xfrm>
            <a:off x="1143000" y="809627"/>
            <a:ext cx="6831378" cy="54768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917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latin typeface="Trebuchet MS" panose="020B0603020202020204" pitchFamily="34" charset="0"/>
              </a:rPr>
              <a:t>BENEFITS OF THE PROPOSED SOLUTION</a:t>
            </a:r>
            <a:endParaRPr lang="en-GB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81030" cy="56388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Traffic Control 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ehicle terminal allocation, 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route planning</a:t>
            </a:r>
          </a:p>
          <a:p>
            <a:pPr algn="just">
              <a:lnSpc>
                <a:spcPct val="160000"/>
              </a:lnSpc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Information Management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identify specific vehicles and their routes using our new “route stickers”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floating vehicles within the Kumasi </a:t>
            </a: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Metropolis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file"/>
              </a:rPr>
              <a:t>AHODWO.docx</a:t>
            </a:r>
            <a:endParaRPr lang="en-GB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60000"/>
              </a:lnSpc>
            </a:pPr>
            <a:endParaRPr lang="en-GB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z="2400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just">
              <a:lnSpc>
                <a:spcPct val="160000"/>
              </a:lnSpc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Revenue Control (revenue mobilisation collection and management)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track active commercial vehicles for billing and revenue collection (Daily and yearly Tools)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payment of route stickers</a:t>
            </a: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organized database for the Transport Department in the Kumasi Metropolis</a:t>
            </a:r>
            <a:endParaRPr lang="en-GB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file"/>
              </a:rPr>
              <a:t>Monthly Rev Kwame 2018.xlsx</a:t>
            </a:r>
            <a:endParaRPr lang="en-GB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60000"/>
              </a:lnSpc>
            </a:pPr>
            <a:r>
              <a:rPr lang="en-GB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G.P.R.T.U.xlsx</a:t>
            </a:r>
            <a:endParaRPr lang="en-GB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For the Intended Bus Service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 appropriate stakeholder engagement and involvement for integration of operators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a database of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trotro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operations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Reveal demand for the services and number of buses to serve the demand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Highlight the appropriate fare charges along the various corridors</a:t>
            </a:r>
          </a:p>
        </p:txBody>
      </p:sp>
    </p:spTree>
    <p:extLst>
      <p:ext uri="{BB962C8B-B14F-4D97-AF65-F5344CB8AC3E}">
        <p14:creationId xmlns:p14="http://schemas.microsoft.com/office/powerpoint/2010/main" val="17061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 business case for the bus operations</a:t>
            </a:r>
          </a:p>
          <a:p>
            <a:endParaRPr lang="en-US" dirty="0" smtClean="0"/>
          </a:p>
          <a:p>
            <a:r>
              <a:rPr lang="en-US" dirty="0" smtClean="0"/>
              <a:t>Define infrastructure requirement needed to start operations</a:t>
            </a:r>
          </a:p>
          <a:p>
            <a:endParaRPr lang="en-US" dirty="0" smtClean="0"/>
          </a:p>
          <a:p>
            <a:r>
              <a:rPr lang="en-US" dirty="0" smtClean="0"/>
              <a:t>Identify required capital and sources of funding</a:t>
            </a:r>
          </a:p>
          <a:p>
            <a:endParaRPr lang="en-US" dirty="0" smtClean="0"/>
          </a:p>
          <a:p>
            <a:r>
              <a:rPr lang="en-US" dirty="0" smtClean="0"/>
              <a:t>Establish the need for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00" y="1"/>
            <a:ext cx="7886700" cy="75399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Trebuchet MS" panose="020B0603020202020204" pitchFamily="34" charset="0"/>
              </a:rPr>
              <a:t>CONCLUSION</a:t>
            </a:r>
            <a:endParaRPr lang="en-GB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81" y="839266"/>
            <a:ext cx="8792570" cy="57798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well labelled map of Kumasi, which has all the transport terminals located on and linked to data for on each terminal or loading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 which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 in planning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Trotro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route map will help create a feeder link for the Mass Transit corridors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information will help all stakeholders (KMA/Sub-metro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Unions, Drivers, General public) to have peculiar information which can be used to take decisions.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z="2400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92" y="382138"/>
            <a:ext cx="7886700" cy="1214651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atin typeface="Trebuchet MS" panose="020B0603020202020204" pitchFamily="34" charset="0"/>
              </a:rPr>
              <a:t>INTRODUCTION</a:t>
            </a:r>
            <a:endParaRPr lang="en-GB" sz="48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13" y="1446664"/>
            <a:ext cx="8811040" cy="519267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planning and management is a major duty of the Assembly (Act 462 etc)</a:t>
            </a:r>
          </a:p>
          <a:p>
            <a:pPr algn="just">
              <a:lnSpc>
                <a:spcPct val="150000"/>
              </a:lnSpc>
            </a:pP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services are carried out by Unions and Associations </a:t>
            </a:r>
          </a:p>
          <a:p>
            <a:pPr algn="just">
              <a:lnSpc>
                <a:spcPct val="150000"/>
              </a:lnSpc>
            </a:pP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</a:t>
            </a:r>
            <a:r>
              <a:rPr lang="en-GB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113 terminals/loading points within the city with </a:t>
            </a:r>
            <a:r>
              <a:rPr lang="en-GB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ejetia being the biggest which is currently undergoing reconstruction</a:t>
            </a:r>
          </a:p>
          <a:p>
            <a:pPr algn="just">
              <a:lnSpc>
                <a:spcPct val="150000"/>
              </a:lnSpc>
            </a:pPr>
            <a:endParaRPr lang="en-GB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z="3600" smtClean="0"/>
              <a:pPr/>
              <a:t>2</a:t>
            </a:fld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42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9" y="1149185"/>
            <a:ext cx="4593553" cy="4080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6172200" cy="4378498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7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342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rebuchet MS" panose="020B0603020202020204" pitchFamily="34" charset="0"/>
              </a:rPr>
              <a:t>PROBLEM STATEMENT</a:t>
            </a:r>
            <a:endParaRPr lang="en-US" sz="48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4" y="915798"/>
            <a:ext cx="8772099" cy="6202908"/>
          </a:xfrm>
        </p:spPr>
        <p:txBody>
          <a:bodyPr>
            <a:noAutofit/>
          </a:bodyPr>
          <a:lstStyle/>
          <a:p>
            <a:pPr marL="568325" indent="-5683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terminals spaces (hence the use of streets and lay byes for transport activities)</a:t>
            </a:r>
          </a:p>
          <a:p>
            <a:pPr marL="568325" indent="-5683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Operators starting transport services without recourse to the Assembly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Inadequate information on terminals/loading points:</a:t>
            </a:r>
          </a:p>
          <a:p>
            <a:pPr lvl="1" algn="just">
              <a:lnSpc>
                <a:spcPct val="150000"/>
              </a:lnSpc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and Size</a:t>
            </a:r>
          </a:p>
          <a:p>
            <a:pPr lvl="1" algn="just">
              <a:lnSpc>
                <a:spcPct val="150000"/>
              </a:lnSpc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Unions / Routes  and Vehicles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09600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in the number of permit issuance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yearly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enforcement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0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rebuchet MS" panose="020B0603020202020204" pitchFamily="34" charset="0"/>
              </a:rPr>
              <a:t>PROPOSED SOLUTION</a:t>
            </a:r>
            <a:endParaRPr lang="en-US" sz="48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55" y="1009935"/>
            <a:ext cx="8239835" cy="571154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Information Mapping </a:t>
            </a: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3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TRANSINFOMAP</a:t>
            </a:r>
            <a:r>
              <a:rPr lang="en-GB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is a collection of software tools for; </a:t>
            </a:r>
          </a:p>
          <a:p>
            <a:pPr lvl="1" algn="just">
              <a:lnSpc>
                <a:spcPct val="150000"/>
              </a:lnSpc>
            </a:pPr>
            <a:r>
              <a:rPr lang="en-GB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capturing (Information on terminals, unions and routes and all commercial vehicles)</a:t>
            </a:r>
          </a:p>
          <a:p>
            <a:pPr lvl="1" algn="just">
              <a:lnSpc>
                <a:spcPct val="150000"/>
              </a:lnSpc>
            </a:pPr>
            <a:r>
              <a:rPr lang="en-GB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</a:t>
            </a:r>
          </a:p>
          <a:p>
            <a:pPr lvl="1" algn="just">
              <a:lnSpc>
                <a:spcPct val="150000"/>
              </a:lnSpc>
            </a:pPr>
            <a:r>
              <a:rPr lang="en-GB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 Management </a:t>
            </a:r>
          </a:p>
          <a:p>
            <a:pPr lvl="1" algn="just">
              <a:lnSpc>
                <a:spcPct val="150000"/>
              </a:lnSpc>
            </a:pPr>
            <a:r>
              <a:rPr lang="en-GB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and Analysis</a:t>
            </a:r>
            <a:endParaRPr lang="en-GB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5888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rebuchet MS" panose="020B0603020202020204" pitchFamily="34" charset="0"/>
              </a:rPr>
              <a:t>PHASE 1</a:t>
            </a:r>
            <a:endParaRPr lang="en-US" sz="48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94" y="838200"/>
            <a:ext cx="8764706" cy="58673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Sensitization </a:t>
            </a:r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fairly carried out in all the </a:t>
            </a: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sub-metros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and Driver questionnaire was given out to be filled and submitted to the </a:t>
            </a: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 and loading point information (size, GPS coordinates, </a:t>
            </a:r>
            <a:r>
              <a:rPr lang="en-GB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GB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was collected from the </a:t>
            </a: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sub-metros 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data was captured</a:t>
            </a:r>
          </a:p>
          <a:p>
            <a:pPr algn="just">
              <a:lnSpc>
                <a:spcPct val="150000"/>
              </a:lnSpc>
            </a:pPr>
            <a:r>
              <a:rPr lang="en-GB" sz="2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TECH </a:t>
            </a: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PRINT.docx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534"/>
            <a:ext cx="7886700" cy="728086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2: </a:t>
            </a:r>
            <a:endParaRPr lang="en-GB" sz="48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914400"/>
            <a:ext cx="8776704" cy="5800648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</a:pP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data collection strategies due to some of the challenges encountered in phase 1</a:t>
            </a:r>
          </a:p>
          <a:p>
            <a:pPr lvl="1" algn="just">
              <a:lnSpc>
                <a:spcPct val="150000"/>
              </a:lnSpc>
            </a:pPr>
            <a:r>
              <a:rPr lang="en-GB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Software applications to assist in;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data capturing</a:t>
            </a:r>
          </a:p>
          <a:p>
            <a:pPr lvl="2" algn="just">
              <a:lnSpc>
                <a:spcPct val="150000"/>
              </a:lnSpc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capabilities</a:t>
            </a:r>
          </a:p>
          <a:p>
            <a:pPr lvl="2" algn="just">
              <a:lnSpc>
                <a:spcPct val="150000"/>
              </a:lnSpc>
            </a:pP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and Analysis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data collection teams to assist in data capturing including but not limited to;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 information, Vehicle information, Driver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z="2400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DIGITAL MAP</a:t>
            </a:r>
            <a:endParaRPr lang="en-GB" sz="6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3618" y="706439"/>
            <a:ext cx="6858000" cy="1039235"/>
          </a:xfrm>
        </p:spPr>
        <p:txBody>
          <a:bodyPr/>
          <a:lstStyle/>
          <a:p>
            <a:r>
              <a:rPr lang="en-US" sz="6000" b="1" smtClean="0"/>
              <a:t>PHASE </a:t>
            </a:r>
            <a:r>
              <a:rPr lang="en-US" sz="6000" b="1" dirty="0" smtClean="0"/>
              <a:t>3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50CD-017C-4723-BF55-7B81E7203A16}" type="slidenum">
              <a:rPr lang="en-GB" sz="2400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8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562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4687" r="3057" b="2850"/>
          <a:stretch/>
        </p:blipFill>
        <p:spPr>
          <a:xfrm>
            <a:off x="323529" y="659278"/>
            <a:ext cx="8558891" cy="593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2536" y="3591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KUMASI SUB-METRO MAP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527</Words>
  <Application>Microsoft Office PowerPoint</Application>
  <PresentationFormat>On-screen Show (4:3)</PresentationFormat>
  <Paragraphs>94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DATA COLLECTION FOR PLANNING AND MANAGEMENT</vt:lpstr>
      <vt:lpstr>INTRODUCTION</vt:lpstr>
      <vt:lpstr>PROBLEM STATEMENT</vt:lpstr>
      <vt:lpstr>PowerPoint Presentation</vt:lpstr>
      <vt:lpstr>PROPOSED SOLUTION</vt:lpstr>
      <vt:lpstr>PHASE 1</vt:lpstr>
      <vt:lpstr>PHASE 2: </vt:lpstr>
      <vt:lpstr>DIGITAL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THE PROPOSED SOLUTION</vt:lpstr>
      <vt:lpstr>BENEFITS</vt:lpstr>
      <vt:lpstr>For the Intended Bus Service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TRANSINFOMAP  PROJECT</dc:title>
  <dc:creator>Windows User</dc:creator>
  <cp:lastModifiedBy>Windows User</cp:lastModifiedBy>
  <cp:revision>17</cp:revision>
  <dcterms:created xsi:type="dcterms:W3CDTF">2018-08-24T11:38:29Z</dcterms:created>
  <dcterms:modified xsi:type="dcterms:W3CDTF">2018-11-14T14:10:59Z</dcterms:modified>
</cp:coreProperties>
</file>